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304" r:id="rId3"/>
    <p:sldId id="305" r:id="rId4"/>
    <p:sldId id="306" r:id="rId5"/>
    <p:sldId id="307" r:id="rId6"/>
    <p:sldId id="308" r:id="rId7"/>
    <p:sldId id="309" r:id="rId8"/>
    <p:sldId id="332" r:id="rId9"/>
    <p:sldId id="277" r:id="rId10"/>
    <p:sldId id="345" r:id="rId11"/>
    <p:sldId id="346" r:id="rId12"/>
    <p:sldId id="347" r:id="rId13"/>
    <p:sldId id="348" r:id="rId14"/>
    <p:sldId id="292" r:id="rId15"/>
    <p:sldId id="293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D29A4-4251-A7E6-B021-0069831198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63EA6B0-EEE2-D9C3-4E36-FDEF3DBDB1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B68642-006D-D3A3-B90B-ED45B43A0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15-8A13-469F-8A74-1125CABDFB5B}" type="datetimeFigureOut">
              <a:rPr lang="de-DE" smtClean="0"/>
              <a:t>08.09.2022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5B7233-AB47-AB66-1B76-EBBB6DC06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4FE2A6-BED3-177F-C6CE-A145C8CAA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724E-9C03-4012-BD6D-C8E81B35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0663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791478-0BE5-FFBC-BDA9-72861A154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064151E-7417-30D0-9D32-CB0EB90389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EEFA82-6BFE-7374-AF2B-937AABE83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15-8A13-469F-8A74-1125CABDFB5B}" type="datetimeFigureOut">
              <a:rPr lang="de-DE" smtClean="0"/>
              <a:t>08.09.2022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070C498-E983-5115-6A00-FAE31F791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D5F5969-ABE1-66E8-A856-E2634EB33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724E-9C03-4012-BD6D-C8E81B35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909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179CDBEA-1988-1112-C5DB-F2025E4861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CF2EDF3-FF14-67E0-A943-C3D5B3155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473A46-C4DD-5A9E-5B90-A14B321C0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15-8A13-469F-8A74-1125CABDFB5B}" type="datetimeFigureOut">
              <a:rPr lang="de-DE" smtClean="0"/>
              <a:t>08.09.2022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761758C-A052-B9F3-78E6-6882BAFB6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5D889CE-29C2-7028-D898-979270DED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724E-9C03-4012-BD6D-C8E81B35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934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110272-0D57-3A7E-092E-9EA7E2E2C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D867A7-D698-1DB6-7756-2CA80E79C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A30AF8-1536-F0B0-1E43-14C76E9F5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15-8A13-469F-8A74-1125CABDFB5B}" type="datetimeFigureOut">
              <a:rPr lang="de-DE" smtClean="0"/>
              <a:t>08.09.2022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B831D0-A92D-3491-1F4D-CE600E502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DE4F9C2-B28F-707B-3606-3F7A50B00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724E-9C03-4012-BD6D-C8E81B35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3879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8C7041-607E-6509-3E1F-EB3674EAA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AB9C07-7DE8-3103-6C8A-A40D1EC9A6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8A46E6-6049-C4D1-994D-599EBBFA7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15-8A13-469F-8A74-1125CABDFB5B}" type="datetimeFigureOut">
              <a:rPr lang="de-DE" smtClean="0"/>
              <a:t>08.09.2022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57B5E2-0640-D669-2110-BF634F0A3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9F2A7E-FD2E-4305-74CA-CEACF16E0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724E-9C03-4012-BD6D-C8E81B35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2961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53BF98-D425-0293-B16B-B6F04E10A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9C3FB5-5D33-65EB-74D0-AB8BD1891F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45190B7-4DF4-9FCD-3BA7-1A0E2E3DC4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AC05D0-6EB2-1D23-EA46-8A3163708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15-8A13-469F-8A74-1125CABDFB5B}" type="datetimeFigureOut">
              <a:rPr lang="de-DE" smtClean="0"/>
              <a:t>08.09.2022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68590CB-79AA-37D8-4121-52DFF0D3C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33C1851-F32E-59B6-26A7-D4D2AA3A2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724E-9C03-4012-BD6D-C8E81B35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527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DE0592-0B1C-D50B-D5B3-8DB84227E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B5F870B-39B0-F414-D271-D401664BA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46A1EB5-ACCC-1606-9C77-8AB694B760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309B0A2-5D4E-BA20-2435-3BB79C777C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0528CF4-837B-5FAA-D0D7-5C44273B82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B9B2471-5615-C87E-0BA9-413B76294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15-8A13-469F-8A74-1125CABDFB5B}" type="datetimeFigureOut">
              <a:rPr lang="de-DE" smtClean="0"/>
              <a:t>08.09.2022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373BFB7-1480-04B1-9D06-FA251073B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1D235C6-0405-E5A2-38C1-BC97578FF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724E-9C03-4012-BD6D-C8E81B35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212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46F696-13F4-305A-86A6-D92DFC921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A44E569-42A7-236D-8086-84FACD35B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15-8A13-469F-8A74-1125CABDFB5B}" type="datetimeFigureOut">
              <a:rPr lang="de-DE" smtClean="0"/>
              <a:t>08.09.2022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CF1326-8706-FA79-BC72-F535E27C3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095C908-55A9-C5C3-2F27-7EDB836A1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724E-9C03-4012-BD6D-C8E81B35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9529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EF39E4D-1F16-2808-DB82-C228BB319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15-8A13-469F-8A74-1125CABDFB5B}" type="datetimeFigureOut">
              <a:rPr lang="de-DE" smtClean="0"/>
              <a:t>08.09.2022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2FCE87-D7EB-6414-6130-0CF4F7701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9E30D5F-FE55-6780-E441-3D5B65AD8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724E-9C03-4012-BD6D-C8E81B35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2546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22CD27-23FD-08F0-0AD0-029B6FC56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62B95A-4B71-8920-1A55-FF80CD48D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846FEAC-71B9-3049-971E-0E6B056378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FD56C56-780F-D464-207D-A621C92AD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15-8A13-469F-8A74-1125CABDFB5B}" type="datetimeFigureOut">
              <a:rPr lang="de-DE" smtClean="0"/>
              <a:t>08.09.2022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7C718C0-8633-011C-B571-4BFB00DAE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60BA9E-4F95-95A4-19E0-32CC07BE9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724E-9C03-4012-BD6D-C8E81B35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4435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FC3168-0FFE-9046-862D-1F42E17F6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8691D3A-545B-FD54-998C-FF80BB3B21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64DF157-6D93-8A60-BBFD-54525F0F6E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CB99465-F6F4-D1FD-1473-B6E920F84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CB815-8A13-469F-8A74-1125CABDFB5B}" type="datetimeFigureOut">
              <a:rPr lang="de-DE" smtClean="0"/>
              <a:t>08.09.2022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A477BD7-4AE7-0E61-EC59-BE5B3591F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BD970DF-2C0D-A7CC-51AF-3612B4A00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C724E-9C03-4012-BD6D-C8E81B35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0022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FE25799-282E-1A14-52C9-F45EC3305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0E15F9-0E90-521E-50EF-BF39D5122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7E0AAE-8304-8B8C-D958-119A880879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CB815-8A13-469F-8A74-1125CABDFB5B}" type="datetimeFigureOut">
              <a:rPr lang="de-DE" smtClean="0"/>
              <a:t>08.09.2022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212432-87BC-BFB9-DA60-0CA972630E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01639B-6425-D7EF-09BE-166598FB72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C724E-9C03-4012-BD6D-C8E81B3576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795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F104B7-D538-476A-B436-4ECABE590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5B69FB-EC78-41EE-93D6-2CA5A3DA0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284ACC3-CD58-4474-9AA8-B7050CCB5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89520"/>
            <a:ext cx="9144000" cy="587896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D645C3B9-93C9-48C3-90E8-D17A59D2E9CC}"/>
              </a:ext>
            </a:extLst>
          </p:cNvPr>
          <p:cNvSpPr txBox="1"/>
          <p:nvPr/>
        </p:nvSpPr>
        <p:spPr>
          <a:xfrm flipH="1">
            <a:off x="5470848" y="5519991"/>
            <a:ext cx="4968552" cy="138499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de-DE" sz="4400" b="1" dirty="0"/>
              <a:t>Monographie</a:t>
            </a:r>
          </a:p>
          <a:p>
            <a:r>
              <a:rPr lang="de-DE" sz="2000" dirty="0"/>
              <a:t>Nachname, Vorname: Titel. Untertitel, Ort Jahr.</a:t>
            </a:r>
          </a:p>
        </p:txBody>
      </p:sp>
    </p:spTree>
    <p:extLst>
      <p:ext uri="{BB962C8B-B14F-4D97-AF65-F5344CB8AC3E}">
        <p14:creationId xmlns:p14="http://schemas.microsoft.com/office/powerpoint/2010/main" val="1948504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7421FD-B280-44A3-A7F9-35CF738F2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DCF486-9F37-4E97-B098-918639C47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F7C37CB-1A18-4241-AD23-5F39402284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227322"/>
            <a:ext cx="9170237" cy="629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634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E5FDA4-14A1-4316-BD2F-387DEC6EE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13522C-414D-467B-B378-771B44A8B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4984E01-DC31-4EB5-86CE-F7D7C4DDD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858" y="620689"/>
            <a:ext cx="9004496" cy="550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174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7421FD-B280-44A3-A7F9-35CF738F2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DCF486-9F37-4E97-B098-918639C47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CC8409A-A27E-498C-8A79-7A0E81644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742605"/>
            <a:ext cx="9144000" cy="537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86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E5FDA4-14A1-4316-BD2F-387DEC6EE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13522C-414D-467B-B378-771B44A8B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88A0922-CC5F-43F4-9354-3F84388879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780420"/>
            <a:ext cx="9144000" cy="5297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27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114301"/>
            <a:ext cx="4772025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114301"/>
            <a:ext cx="4638675" cy="618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376362" y="4276884"/>
            <a:ext cx="5989099" cy="22159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000" dirty="0"/>
              <a:t>Ordne die beiden gefundenen Werke den Fachbegriffen zu, versuche die Begriffe kurz zu erklären und damit deine Zuordnung zu begründen:</a:t>
            </a:r>
          </a:p>
          <a:p>
            <a:r>
              <a:rPr lang="de-DE" sz="2000" dirty="0"/>
              <a:t>Reihentitel                                            Buch 1</a:t>
            </a:r>
            <a:br>
              <a:rPr lang="de-DE" sz="2000" dirty="0"/>
            </a:br>
            <a:r>
              <a:rPr lang="de-DE" sz="2000" dirty="0"/>
              <a:t>Monografie                                           Buch 2</a:t>
            </a:r>
            <a:br>
              <a:rPr lang="de-DE" sz="2000" dirty="0"/>
            </a:br>
            <a:r>
              <a:rPr lang="de-DE" sz="2000" dirty="0"/>
              <a:t>Quellenedition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401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1" y="0"/>
            <a:ext cx="8744645" cy="2163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015" y="1844825"/>
            <a:ext cx="8684150" cy="16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015" y="3519555"/>
            <a:ext cx="8776786" cy="1724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304" y="5085185"/>
            <a:ext cx="8623573" cy="161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6015514" y="32839"/>
            <a:ext cx="4651164" cy="20313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Ordne die gefundenen Werke den Fachbegriffen zu:</a:t>
            </a:r>
          </a:p>
          <a:p>
            <a:r>
              <a:rPr lang="de-DE" dirty="0"/>
              <a:t>Buch 1                                     Reihentitel </a:t>
            </a:r>
            <a:br>
              <a:rPr lang="de-DE" dirty="0"/>
            </a:br>
            <a:r>
              <a:rPr lang="de-DE" dirty="0"/>
              <a:t>Buch 2                                     Quellenedition </a:t>
            </a:r>
            <a:br>
              <a:rPr lang="de-DE" dirty="0"/>
            </a:br>
            <a:r>
              <a:rPr lang="de-DE" dirty="0"/>
              <a:t>Buch 3                                     Ausstellungskatalog </a:t>
            </a:r>
            <a:br>
              <a:rPr lang="de-DE" dirty="0"/>
            </a:br>
            <a:r>
              <a:rPr lang="de-DE" dirty="0"/>
              <a:t>Buch 4                                     Herausgeberschrift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4056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1214074-8DCA-4723-9975-BA60DAB4BD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720" y="0"/>
            <a:ext cx="7466560" cy="68580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B13AA37E-7E88-43B5-ADA0-F0E6C0A2C4C0}"/>
              </a:ext>
            </a:extLst>
          </p:cNvPr>
          <p:cNvSpPr txBox="1"/>
          <p:nvPr/>
        </p:nvSpPr>
        <p:spPr>
          <a:xfrm flipH="1">
            <a:off x="5519936" y="5229201"/>
            <a:ext cx="4968552" cy="138499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de-DE" sz="4400" b="1" dirty="0"/>
              <a:t>Ausstellungskatalog</a:t>
            </a:r>
          </a:p>
          <a:p>
            <a:r>
              <a:rPr lang="de-DE" sz="2000" dirty="0" err="1"/>
              <a:t>Ausst.kat</a:t>
            </a:r>
            <a:r>
              <a:rPr lang="de-DE" sz="2000" dirty="0"/>
              <a:t>. Titel, Ort der Ausstellung (Museum), Ort Jahr .</a:t>
            </a:r>
          </a:p>
        </p:txBody>
      </p:sp>
    </p:spTree>
    <p:extLst>
      <p:ext uri="{BB962C8B-B14F-4D97-AF65-F5344CB8AC3E}">
        <p14:creationId xmlns:p14="http://schemas.microsoft.com/office/powerpoint/2010/main" val="3897022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DF7647-2BA8-46A5-A0B3-54003957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A90C8A-31E4-4069-B6A5-6BB65C780E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455CA34-461F-4B37-BC58-78A168ED2D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038" y="1357313"/>
            <a:ext cx="8543925" cy="414337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F9C255C-8210-4170-B72E-BB07472F2EE6}"/>
              </a:ext>
            </a:extLst>
          </p:cNvPr>
          <p:cNvSpPr txBox="1"/>
          <p:nvPr/>
        </p:nvSpPr>
        <p:spPr>
          <a:xfrm flipH="1">
            <a:off x="3857749" y="5373217"/>
            <a:ext cx="6431632" cy="138499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de-DE" sz="4400" b="1" dirty="0"/>
              <a:t>Aufsatz in Zeitschrift</a:t>
            </a:r>
          </a:p>
          <a:p>
            <a:r>
              <a:rPr lang="de-DE" sz="2000" dirty="0"/>
              <a:t>Nachname, Vorname: Titel. Untertitel, in: Zeitschriftentitel, Nummer (Jahr), Seitenzahlen (des Aufsatzes). </a:t>
            </a:r>
          </a:p>
        </p:txBody>
      </p:sp>
    </p:spTree>
    <p:extLst>
      <p:ext uri="{BB962C8B-B14F-4D97-AF65-F5344CB8AC3E}">
        <p14:creationId xmlns:p14="http://schemas.microsoft.com/office/powerpoint/2010/main" val="3826033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947CFC-83EE-4AE5-99F1-4AB1239A2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9A59EAE-9521-4AC8-9434-8B522E51C7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3217F0E-9196-45F3-A2DA-12383AE92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014181"/>
            <a:ext cx="9144000" cy="482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022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3D1334-3D95-49EE-AAEF-7C2BB0250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B4BE595-24B2-47AD-895F-7F3A330EA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8E70885-5728-43C5-9538-7D6C7FC32B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3286"/>
            <a:ext cx="9144000" cy="6531429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4872187-C5A8-4627-BEE9-401575740C9B}"/>
              </a:ext>
            </a:extLst>
          </p:cNvPr>
          <p:cNvSpPr txBox="1"/>
          <p:nvPr/>
        </p:nvSpPr>
        <p:spPr>
          <a:xfrm flipH="1">
            <a:off x="4452392" y="5157193"/>
            <a:ext cx="6036096" cy="1692771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de-DE" sz="4400" b="1" dirty="0"/>
              <a:t>Aufsatz in Sammelband</a:t>
            </a:r>
          </a:p>
          <a:p>
            <a:r>
              <a:rPr lang="de-DE" sz="2000" dirty="0"/>
              <a:t>Nachname, Vorname (des Autors): Titel. Untertitel (des Aufsatzes), in: Vorname Nachname (</a:t>
            </a:r>
            <a:r>
              <a:rPr lang="de-DE" sz="2000" dirty="0" err="1"/>
              <a:t>Hg</a:t>
            </a:r>
            <a:r>
              <a:rPr lang="de-DE" sz="2000" dirty="0"/>
              <a:t>.): Titel. Untertitel, Ort Jahr, Seitenzahlen (des Aufsatzes).</a:t>
            </a:r>
          </a:p>
        </p:txBody>
      </p:sp>
    </p:spTree>
    <p:extLst>
      <p:ext uri="{BB962C8B-B14F-4D97-AF65-F5344CB8AC3E}">
        <p14:creationId xmlns:p14="http://schemas.microsoft.com/office/powerpoint/2010/main" val="261709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4BD4DE7-26E9-4E19-8AE3-08257593E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7" y="741854"/>
            <a:ext cx="7210941" cy="4607967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B2A54031-82E6-4F3B-9885-8BAE21DF0D82}"/>
              </a:ext>
            </a:extLst>
          </p:cNvPr>
          <p:cNvSpPr txBox="1"/>
          <p:nvPr/>
        </p:nvSpPr>
        <p:spPr>
          <a:xfrm flipH="1">
            <a:off x="4151784" y="5517232"/>
            <a:ext cx="6215608" cy="175432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de-DE" sz="4400" b="1" dirty="0"/>
              <a:t>Monographie</a:t>
            </a:r>
          </a:p>
          <a:p>
            <a:r>
              <a:rPr lang="de-DE" sz="2000" dirty="0"/>
              <a:t>Nachname, Vorname: Titel. Untertitel, Ort Jahr </a:t>
            </a:r>
          </a:p>
          <a:p>
            <a:endParaRPr lang="de-DE" sz="4400" b="1" dirty="0"/>
          </a:p>
        </p:txBody>
      </p:sp>
    </p:spTree>
    <p:extLst>
      <p:ext uri="{BB962C8B-B14F-4D97-AF65-F5344CB8AC3E}">
        <p14:creationId xmlns:p14="http://schemas.microsoft.com/office/powerpoint/2010/main" val="183486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70A45A-F556-428F-96DA-D02830B69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01AE09A-CC5F-415F-BBD2-42CDDC2CB1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112A62C-34BA-49A9-97CC-94258273C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7557" y="0"/>
            <a:ext cx="8976886" cy="6858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D436616-E6C6-4F50-8D11-8D39CFC713ED}"/>
              </a:ext>
            </a:extLst>
          </p:cNvPr>
          <p:cNvSpPr txBox="1"/>
          <p:nvPr/>
        </p:nvSpPr>
        <p:spPr>
          <a:xfrm flipH="1">
            <a:off x="5591944" y="5614919"/>
            <a:ext cx="6215608" cy="1077218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de-DE" sz="4400" b="1" dirty="0"/>
              <a:t>Monographie </a:t>
            </a:r>
          </a:p>
          <a:p>
            <a:r>
              <a:rPr lang="de-DE" sz="2000" dirty="0"/>
              <a:t>Nachname, Vorname: Titel. Untertitel, Ort Jahr </a:t>
            </a:r>
          </a:p>
        </p:txBody>
      </p:sp>
    </p:spTree>
    <p:extLst>
      <p:ext uri="{BB962C8B-B14F-4D97-AF65-F5344CB8AC3E}">
        <p14:creationId xmlns:p14="http://schemas.microsoft.com/office/powerpoint/2010/main" val="435933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03512" y="116633"/>
            <a:ext cx="7963272" cy="1154097"/>
          </a:xfrm>
        </p:spPr>
        <p:txBody>
          <a:bodyPr>
            <a:normAutofit fontScale="90000"/>
          </a:bodyPr>
          <a:lstStyle/>
          <a:p>
            <a:r>
              <a:rPr lang="de-DE" dirty="0"/>
              <a:t>Übung bibliographieren (2 min)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47528" y="908720"/>
            <a:ext cx="7906072" cy="5832648"/>
          </a:xfrm>
        </p:spPr>
        <p:txBody>
          <a:bodyPr>
            <a:normAutofit fontScale="85000" lnSpcReduction="20000"/>
          </a:bodyPr>
          <a:lstStyle/>
          <a:p>
            <a:pPr marL="502920" indent="-457200">
              <a:buAutoNum type="arabicParenR"/>
            </a:pPr>
            <a:r>
              <a:rPr lang="de-DE" sz="2400" dirty="0"/>
              <a:t>Lotte Brand Philip veröffentlichte ihren Artikel </a:t>
            </a:r>
            <a:r>
              <a:rPr lang="de-DE" sz="2400" i="1" dirty="0"/>
              <a:t>The Prado „</a:t>
            </a:r>
            <a:r>
              <a:rPr lang="de-DE" sz="2400" i="1" dirty="0" err="1"/>
              <a:t>Epiphany</a:t>
            </a:r>
            <a:r>
              <a:rPr lang="de-DE" sz="2400" i="1" dirty="0"/>
              <a:t>“ </a:t>
            </a:r>
            <a:r>
              <a:rPr lang="de-DE" sz="2400" i="1" dirty="0" err="1"/>
              <a:t>by</a:t>
            </a:r>
            <a:r>
              <a:rPr lang="de-DE" sz="2400" i="1" dirty="0"/>
              <a:t> Jerome Bosch</a:t>
            </a:r>
            <a:r>
              <a:rPr lang="de-DE" sz="2400" dirty="0"/>
              <a:t> im Art Bulletin, Vol. 35 im Jahr 1953. Er steht dort auf den Seiten 267-293.</a:t>
            </a:r>
          </a:p>
          <a:p>
            <a:pPr marL="45720" indent="0">
              <a:buNone/>
            </a:pPr>
            <a:endParaRPr lang="de-DE" dirty="0"/>
          </a:p>
          <a:p>
            <a:pPr marL="45720" indent="0">
              <a:buNone/>
            </a:pPr>
            <a:r>
              <a:rPr lang="de-DE" sz="2100" b="1" dirty="0"/>
              <a:t>Ausstellungskataloge </a:t>
            </a:r>
            <a:r>
              <a:rPr lang="de-DE" sz="2100" dirty="0" err="1"/>
              <a:t>Ausst.kat</a:t>
            </a:r>
            <a:r>
              <a:rPr lang="de-DE" sz="2100" dirty="0"/>
              <a:t>. Titel, Ort der Ausstellung (Museum), Ort Jahr. </a:t>
            </a:r>
          </a:p>
          <a:p>
            <a:pPr marL="45720" indent="0">
              <a:buNone/>
            </a:pPr>
            <a:r>
              <a:rPr lang="de-DE" sz="2100" b="1" dirty="0"/>
              <a:t>Monographien </a:t>
            </a:r>
            <a:r>
              <a:rPr lang="de-DE" sz="2100" dirty="0"/>
              <a:t> Nachname, Vorname: Titel. Untertitel, Ort Jahr .</a:t>
            </a:r>
          </a:p>
          <a:p>
            <a:pPr marL="45720" indent="0">
              <a:buNone/>
            </a:pPr>
            <a:r>
              <a:rPr lang="de-DE" sz="2100" b="1" dirty="0"/>
              <a:t>Herausgeberschriften mit einem Herausgeber </a:t>
            </a:r>
            <a:endParaRPr lang="de-DE" sz="2100" dirty="0"/>
          </a:p>
          <a:p>
            <a:pPr marL="45720" indent="0">
              <a:buNone/>
            </a:pPr>
            <a:r>
              <a:rPr lang="de-DE" sz="2100" dirty="0"/>
              <a:t>Nachname, Vorname (</a:t>
            </a:r>
            <a:r>
              <a:rPr lang="de-DE" sz="2100" dirty="0" err="1"/>
              <a:t>Hg</a:t>
            </a:r>
            <a:r>
              <a:rPr lang="de-DE" sz="2100" dirty="0"/>
              <a:t>.): Titel. Untertitel, Ort Jahr. </a:t>
            </a:r>
            <a:r>
              <a:rPr lang="de-DE" sz="2100" b="1" dirty="0"/>
              <a:t>Herausgeberschriften mit zwei Herausgebern </a:t>
            </a:r>
            <a:endParaRPr lang="de-DE" sz="2100" dirty="0"/>
          </a:p>
          <a:p>
            <a:pPr marL="45720" indent="0">
              <a:buNone/>
            </a:pPr>
            <a:r>
              <a:rPr lang="de-DE" sz="2100" dirty="0"/>
              <a:t>Nachname, Vorname und Vorname Nachname (Hgg.): Titel, Ort Jahr. </a:t>
            </a:r>
          </a:p>
          <a:p>
            <a:pPr marL="45720" indent="0">
              <a:buNone/>
            </a:pPr>
            <a:r>
              <a:rPr lang="de-DE" sz="2100" b="1" dirty="0"/>
              <a:t>Aufsatztitel in Zeitschriften </a:t>
            </a:r>
            <a:endParaRPr lang="de-DE" sz="2100" dirty="0"/>
          </a:p>
          <a:p>
            <a:pPr marL="45720" indent="0">
              <a:buNone/>
            </a:pPr>
            <a:r>
              <a:rPr lang="de-DE" sz="2100" dirty="0"/>
              <a:t>Nachname, Vorname: Titel. Untertitel, in: Zeitschriftentitel, Nummer (Jahr), Seitenzahlen (des Aufsatzes). </a:t>
            </a:r>
          </a:p>
          <a:p>
            <a:pPr marL="45720" indent="0">
              <a:buNone/>
            </a:pPr>
            <a:r>
              <a:rPr lang="de-DE" sz="2100" b="1" dirty="0"/>
              <a:t>Aufsatztitel in Sammelbänden </a:t>
            </a:r>
            <a:endParaRPr lang="de-DE" sz="2100" dirty="0"/>
          </a:p>
          <a:p>
            <a:pPr marL="45720" indent="0">
              <a:buNone/>
            </a:pPr>
            <a:r>
              <a:rPr lang="de-DE" sz="2100" dirty="0"/>
              <a:t>Nachname, Vorname (des Autors): Titel. Untertitel (des Aufsatzes), in: Vorname Nachname (</a:t>
            </a:r>
            <a:r>
              <a:rPr lang="de-DE" sz="2100" dirty="0" err="1"/>
              <a:t>Hg</a:t>
            </a:r>
            <a:r>
              <a:rPr lang="de-DE" sz="2100" dirty="0"/>
              <a:t>.): Titel. Untertitel, Ort Jahr, Seitenzahlen (des Aufsatzes). </a:t>
            </a:r>
          </a:p>
          <a:p>
            <a:pPr marL="45720" indent="0">
              <a:buNone/>
            </a:pPr>
            <a:r>
              <a:rPr lang="de-DE" sz="2100" b="1" dirty="0"/>
              <a:t>Quellenedition </a:t>
            </a:r>
            <a:endParaRPr lang="de-DE" sz="2100" dirty="0"/>
          </a:p>
          <a:p>
            <a:pPr marL="45720" indent="0">
              <a:buNone/>
            </a:pPr>
            <a:r>
              <a:rPr lang="de-DE" sz="2100" dirty="0"/>
              <a:t>Nachname, Vorname: Titel, ursprünglicher Erscheinungsort und Jahr, </a:t>
            </a:r>
            <a:r>
              <a:rPr lang="de-DE" sz="2100" dirty="0" err="1"/>
              <a:t>hg</a:t>
            </a:r>
            <a:r>
              <a:rPr lang="de-DE" sz="2100" dirty="0"/>
              <a:t>. v. Vorname Nachname, Bände, Nachdruck Ort Jahr. </a:t>
            </a:r>
          </a:p>
          <a:p>
            <a:endParaRPr lang="de-DE" sz="2100" dirty="0"/>
          </a:p>
        </p:txBody>
      </p:sp>
    </p:spTree>
    <p:extLst>
      <p:ext uri="{BB962C8B-B14F-4D97-AF65-F5344CB8AC3E}">
        <p14:creationId xmlns:p14="http://schemas.microsoft.com/office/powerpoint/2010/main" val="1625915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51584" y="116633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de-DE" dirty="0"/>
              <a:t>Übung bibliographieren (2 min)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692696"/>
            <a:ext cx="8352928" cy="6048672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de-DE" dirty="0"/>
              <a:t>2) </a:t>
            </a:r>
            <a:r>
              <a:rPr lang="de-DE" sz="2400" dirty="0"/>
              <a:t>Zur Ausstellung </a:t>
            </a:r>
            <a:r>
              <a:rPr lang="de-DE" sz="2400" i="1" dirty="0" err="1"/>
              <a:t>Carolee</a:t>
            </a:r>
            <a:r>
              <a:rPr lang="de-DE" sz="2400" i="1" dirty="0"/>
              <a:t> Schneemann. </a:t>
            </a:r>
            <a:r>
              <a:rPr lang="de-DE" sz="2400" i="1" dirty="0" err="1"/>
              <a:t>Up</a:t>
            </a:r>
            <a:r>
              <a:rPr lang="de-DE" sz="2400" i="1" dirty="0"/>
              <a:t> an </a:t>
            </a:r>
            <a:r>
              <a:rPr lang="de-DE" sz="2400" i="1" dirty="0" err="1"/>
              <a:t>including</a:t>
            </a:r>
            <a:r>
              <a:rPr lang="de-DE" sz="2400" i="1" dirty="0"/>
              <a:t> her </a:t>
            </a:r>
            <a:r>
              <a:rPr lang="de-DE" sz="2400" i="1" dirty="0" err="1"/>
              <a:t>limits</a:t>
            </a:r>
            <a:r>
              <a:rPr lang="de-DE" sz="2400" dirty="0"/>
              <a:t> im New Museum </a:t>
            </a:r>
            <a:r>
              <a:rPr lang="de-DE" sz="2400" dirty="0" err="1"/>
              <a:t>of</a:t>
            </a:r>
            <a:r>
              <a:rPr lang="de-DE" sz="2400" dirty="0"/>
              <a:t> Contemporary Art in New York erschien ein Ausstellungskatalog. Die Ausstellung fand vom 24. November 1996 bis 26. Januar statt. Der Ausstellungskatalog wurde von Kathy </a:t>
            </a:r>
            <a:r>
              <a:rPr lang="de-DE" sz="2400" dirty="0" err="1"/>
              <a:t>Brew</a:t>
            </a:r>
            <a:r>
              <a:rPr lang="de-DE" sz="2400" dirty="0"/>
              <a:t> herausgegeben und erschien 1996 in New York.</a:t>
            </a:r>
          </a:p>
          <a:p>
            <a:endParaRPr lang="de-DE" dirty="0"/>
          </a:p>
          <a:p>
            <a:pPr marL="45720" indent="0">
              <a:buNone/>
            </a:pPr>
            <a:r>
              <a:rPr lang="de-DE" sz="2100" b="1" dirty="0"/>
              <a:t>Ausstellungskataloge</a:t>
            </a:r>
          </a:p>
          <a:p>
            <a:pPr marL="45720" indent="0">
              <a:buNone/>
            </a:pPr>
            <a:r>
              <a:rPr lang="de-DE" sz="2100" dirty="0" err="1"/>
              <a:t>Ausst.kat</a:t>
            </a:r>
            <a:r>
              <a:rPr lang="de-DE" sz="2100" dirty="0"/>
              <a:t>. Titel, Ort der Ausstellung (Museum), Ort Jahr. </a:t>
            </a:r>
          </a:p>
          <a:p>
            <a:pPr marL="45720" indent="0">
              <a:buNone/>
            </a:pPr>
            <a:r>
              <a:rPr lang="de-DE" sz="2100" b="1" dirty="0"/>
              <a:t>Monographien </a:t>
            </a:r>
            <a:endParaRPr lang="de-DE" sz="2100" dirty="0"/>
          </a:p>
          <a:p>
            <a:pPr marL="45720" indent="0">
              <a:buNone/>
            </a:pPr>
            <a:r>
              <a:rPr lang="de-DE" sz="2100" dirty="0"/>
              <a:t>Nachname, Vorname: Titel. Untertitel, Ort Jahr .</a:t>
            </a:r>
          </a:p>
          <a:p>
            <a:pPr marL="45720" indent="0">
              <a:buNone/>
            </a:pPr>
            <a:r>
              <a:rPr lang="de-DE" sz="2100" b="1" dirty="0"/>
              <a:t>Herausgeberschriften mit einem Herausgeber </a:t>
            </a:r>
            <a:endParaRPr lang="de-DE" sz="2100" dirty="0"/>
          </a:p>
          <a:p>
            <a:pPr marL="45720" indent="0">
              <a:buNone/>
            </a:pPr>
            <a:r>
              <a:rPr lang="de-DE" sz="2100" dirty="0"/>
              <a:t>Nachname, Vorname (</a:t>
            </a:r>
            <a:r>
              <a:rPr lang="de-DE" sz="2100" dirty="0" err="1"/>
              <a:t>Hg</a:t>
            </a:r>
            <a:r>
              <a:rPr lang="de-DE" sz="2100" dirty="0"/>
              <a:t>.): Titel. Untertitel, Ort Jahr. </a:t>
            </a:r>
            <a:r>
              <a:rPr lang="de-DE" sz="2100" b="1" dirty="0"/>
              <a:t>Herausgeberschriften mit zwei Herausgebern </a:t>
            </a:r>
            <a:endParaRPr lang="de-DE" sz="2100" dirty="0"/>
          </a:p>
          <a:p>
            <a:pPr marL="45720" indent="0">
              <a:buNone/>
            </a:pPr>
            <a:r>
              <a:rPr lang="de-DE" sz="2100" dirty="0"/>
              <a:t>Nachname, Vorname und Vorname Nachname (Hgg.): Titel, Ort Jahr. </a:t>
            </a:r>
          </a:p>
          <a:p>
            <a:pPr marL="45720" indent="0">
              <a:buNone/>
            </a:pPr>
            <a:r>
              <a:rPr lang="de-DE" sz="2100" b="1" dirty="0"/>
              <a:t>Aufsatztitel in Zeitschriften </a:t>
            </a:r>
            <a:endParaRPr lang="de-DE" sz="2100" dirty="0"/>
          </a:p>
          <a:p>
            <a:pPr marL="45720" indent="0">
              <a:buNone/>
            </a:pPr>
            <a:r>
              <a:rPr lang="de-DE" sz="2100" dirty="0"/>
              <a:t>Nachname, Vorname: Titel. Untertitel, in: Zeitschriftentitel, Nummer (Jahr), Seitenzahlen (des Aufsatzes). </a:t>
            </a:r>
          </a:p>
          <a:p>
            <a:pPr marL="45720" indent="0">
              <a:buNone/>
            </a:pPr>
            <a:r>
              <a:rPr lang="de-DE" sz="2100" b="1" dirty="0"/>
              <a:t>Aufsatztitel in Sammelbänden </a:t>
            </a:r>
            <a:endParaRPr lang="de-DE" sz="2100" dirty="0"/>
          </a:p>
          <a:p>
            <a:pPr marL="45720" indent="0">
              <a:buNone/>
            </a:pPr>
            <a:r>
              <a:rPr lang="de-DE" sz="2100" dirty="0"/>
              <a:t>Nachname, Vorname (des Autors): Titel. Untertitel (des Aufsatzes), in: Vorname Nachname (</a:t>
            </a:r>
            <a:r>
              <a:rPr lang="de-DE" sz="2100" dirty="0" err="1"/>
              <a:t>Hg</a:t>
            </a:r>
            <a:r>
              <a:rPr lang="de-DE" sz="2100" dirty="0"/>
              <a:t>.): Titel. Untertitel, Ort Jahr, Seitenzahlen (des Aufsatzes). </a:t>
            </a:r>
          </a:p>
          <a:p>
            <a:pPr marL="45720" indent="0">
              <a:buNone/>
            </a:pPr>
            <a:r>
              <a:rPr lang="de-DE" sz="2100" b="1" dirty="0"/>
              <a:t>Quellenedition </a:t>
            </a:r>
            <a:endParaRPr lang="de-DE" sz="2100" dirty="0"/>
          </a:p>
          <a:p>
            <a:pPr marL="45720" indent="0">
              <a:buNone/>
            </a:pPr>
            <a:r>
              <a:rPr lang="de-DE" sz="2100" dirty="0"/>
              <a:t>Nachname, Vorname: Titel, ursprünglicher Erscheinungsort und Jahr, </a:t>
            </a:r>
            <a:r>
              <a:rPr lang="de-DE" sz="2100" dirty="0" err="1"/>
              <a:t>hg</a:t>
            </a:r>
            <a:r>
              <a:rPr lang="de-DE" sz="2100" dirty="0"/>
              <a:t>. v. Vorname Nachname, Bände, Nachdruck Ort Jahr. 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194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</Words>
  <Application>Microsoft Office PowerPoint</Application>
  <PresentationFormat>Breitbild</PresentationFormat>
  <Paragraphs>46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Übung bibliographieren (2 min) </vt:lpstr>
      <vt:lpstr>Übung bibliographieren (2 min)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Clara Nicolay</dc:creator>
  <cp:lastModifiedBy>Clara Nicolay</cp:lastModifiedBy>
  <cp:revision>2</cp:revision>
  <dcterms:created xsi:type="dcterms:W3CDTF">2022-09-08T13:36:43Z</dcterms:created>
  <dcterms:modified xsi:type="dcterms:W3CDTF">2022-09-08T13:51:47Z</dcterms:modified>
</cp:coreProperties>
</file>