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2" r:id="rId1"/>
  </p:sldMasterIdLst>
  <p:sldIdLst>
    <p:sldId id="266" r:id="rId2"/>
    <p:sldId id="316" r:id="rId3"/>
    <p:sldId id="337" r:id="rId4"/>
    <p:sldId id="336" r:id="rId5"/>
    <p:sldId id="338" r:id="rId6"/>
    <p:sldId id="319" r:id="rId7"/>
    <p:sldId id="334" r:id="rId8"/>
    <p:sldId id="333" r:id="rId9"/>
    <p:sldId id="320" r:id="rId10"/>
    <p:sldId id="321" r:id="rId11"/>
    <p:sldId id="335" r:id="rId12"/>
    <p:sldId id="326" r:id="rId13"/>
    <p:sldId id="278" r:id="rId14"/>
  </p:sldIdLst>
  <p:sldSz cx="18288000" cy="10287000"/>
  <p:notesSz cx="6858000" cy="9144000"/>
  <p:embeddedFontLst>
    <p:embeddedFont>
      <p:font typeface="Delicious Handrawn" panose="020B0604020202020204" charset="0"/>
      <p:regular r:id="rId15"/>
    </p:embeddedFont>
    <p:embeddedFont>
      <p:font typeface="Fira Sans" panose="020B0503050000020004" pitchFamily="34" charset="0"/>
      <p:regular r:id="rId16"/>
      <p:bold r:id="rId17"/>
      <p:italic r:id="rId18"/>
      <p:boldItalic r:id="rId19"/>
    </p:embeddedFont>
    <p:embeddedFont>
      <p:font typeface="Fira Sans Medium" panose="020B0603050000020004" pitchFamily="34" charset="0"/>
      <p:regular r:id="rId20"/>
      <p:italic r:id="rId21"/>
    </p:embeddedFont>
    <p:embeddedFont>
      <p:font typeface="Fira Sans SemiBold" panose="020B0603050000020004" pitchFamily="34" charset="0"/>
      <p:bold r:id="rId22"/>
      <p:boldItalic r:id="rId2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63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CC8F"/>
    <a:srgbClr val="262626"/>
    <a:srgbClr val="007F5F"/>
    <a:srgbClr val="E17D61"/>
    <a:srgbClr val="FFFF3F"/>
    <a:srgbClr val="55A630"/>
    <a:srgbClr val="BFD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0" autoAdjust="0"/>
    <p:restoredTop sz="86441" autoAdjust="0"/>
  </p:normalViewPr>
  <p:slideViewPr>
    <p:cSldViewPr snapToGrid="0" showGuides="1">
      <p:cViewPr varScale="1">
        <p:scale>
          <a:sx n="39" d="100"/>
          <a:sy n="39" d="100"/>
        </p:scale>
        <p:origin x="51" y="498"/>
      </p:cViewPr>
      <p:guideLst>
        <p:guide orient="horz" pos="3263"/>
        <p:guide pos="57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5599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4207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399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0446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498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437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7102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8846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9596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3337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684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007F5F"/>
            </a:gs>
            <a:gs pos="100000">
              <a:srgbClr val="F2CC8F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901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A564127-177C-FF85-E765-F1CA2765A24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57300" y="-1988345"/>
            <a:ext cx="15773400" cy="198834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</a:t>
            </a:r>
          </a:p>
        </p:txBody>
      </p:sp>
      <p:grpSp>
        <p:nvGrpSpPr>
          <p:cNvPr id="10" name="Gruppieren 9" descr="DOLCE, Objekte anlegen 2">
            <a:extLst>
              <a:ext uri="{FF2B5EF4-FFF2-40B4-BE49-F238E27FC236}">
                <a16:creationId xmlns:a16="http://schemas.microsoft.com/office/drawing/2014/main" id="{C87C2DC9-EDA1-0767-7B60-375CBC9A8421}"/>
              </a:ext>
            </a:extLst>
          </p:cNvPr>
          <p:cNvGrpSpPr/>
          <p:nvPr/>
        </p:nvGrpSpPr>
        <p:grpSpPr>
          <a:xfrm>
            <a:off x="5241528" y="2715067"/>
            <a:ext cx="7804943" cy="4108817"/>
            <a:chOff x="5600439" y="2507319"/>
            <a:chExt cx="7804943" cy="4108817"/>
          </a:xfrm>
        </p:grpSpPr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66206E1C-94E8-0F5C-D677-194944536AC1}"/>
                </a:ext>
              </a:extLst>
            </p:cNvPr>
            <p:cNvSpPr txBox="1"/>
            <p:nvPr/>
          </p:nvSpPr>
          <p:spPr>
            <a:xfrm>
              <a:off x="5600439" y="2507319"/>
              <a:ext cx="7804942" cy="327782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700" dirty="0">
                  <a:ln w="38100">
                    <a:gradFill>
                      <a:gsLst>
                        <a:gs pos="0">
                          <a:srgbClr val="007F5F"/>
                        </a:gs>
                        <a:gs pos="100000">
                          <a:srgbClr val="F2CC8F"/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Delicious Handrawn" pitchFamily="2" charset="0"/>
                </a:rPr>
                <a:t>DOLCE</a:t>
              </a:r>
            </a:p>
          </p:txBody>
        </p:sp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F7E6279B-5E67-EE75-0788-5693248DFB75}"/>
                </a:ext>
              </a:extLst>
            </p:cNvPr>
            <p:cNvSpPr txBox="1"/>
            <p:nvPr/>
          </p:nvSpPr>
          <p:spPr>
            <a:xfrm>
              <a:off x="5600440" y="5785139"/>
              <a:ext cx="7804942" cy="83099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4800" dirty="0">
                  <a:solidFill>
                    <a:schemeClr val="bg1"/>
                  </a:solidFill>
                  <a:latin typeface="Fira Sans Medium" panose="020B0603050000020004" pitchFamily="34" charset="0"/>
                  <a:ea typeface="Lato Semibold" panose="020F0502020204030203" pitchFamily="34" charset="0"/>
                  <a:cs typeface="Lato Semibold" panose="020F0502020204030203" pitchFamily="34" charset="0"/>
                </a:rPr>
                <a:t>- Objekte anlegen II -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0556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8FDAA6E-39A8-F984-C455-BFE88F97959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57300" y="-1988345"/>
            <a:ext cx="15773400" cy="198834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DOLCE(9)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66206E1C-94E8-0F5C-D677-194944536AC1}"/>
              </a:ext>
            </a:extLst>
          </p:cNvPr>
          <p:cNvSpPr txBox="1"/>
          <p:nvPr/>
        </p:nvSpPr>
        <p:spPr>
          <a:xfrm>
            <a:off x="6773663" y="1953320"/>
            <a:ext cx="4740672" cy="19389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2000" dirty="0">
                <a:ln w="38100">
                  <a:gradFill>
                    <a:gsLst>
                      <a:gs pos="0">
                        <a:srgbClr val="007F5F"/>
                      </a:gs>
                      <a:gs pos="100000">
                        <a:srgbClr val="F2CC8F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Delicious Handrawn" pitchFamily="2" charset="0"/>
              </a:rPr>
              <a:t>DOLCE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7E6279B-5E67-EE75-0788-5693248DFB75}"/>
              </a:ext>
            </a:extLst>
          </p:cNvPr>
          <p:cNvSpPr txBox="1"/>
          <p:nvPr/>
        </p:nvSpPr>
        <p:spPr>
          <a:xfrm>
            <a:off x="3201788" y="4589502"/>
            <a:ext cx="11884421" cy="11079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6600" dirty="0">
                <a:solidFill>
                  <a:schemeClr val="bg1"/>
                </a:solidFill>
                <a:latin typeface="Fira Sans Medium" panose="020B0603050000020004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GND</a:t>
            </a:r>
          </a:p>
        </p:txBody>
      </p:sp>
    </p:spTree>
    <p:extLst>
      <p:ext uri="{BB962C8B-B14F-4D97-AF65-F5344CB8AC3E}">
        <p14:creationId xmlns:p14="http://schemas.microsoft.com/office/powerpoint/2010/main" val="145911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xit" presetSubtype="8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91421BE-2999-382B-C145-F5021A3452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57300" y="-1988345"/>
            <a:ext cx="15773400" cy="198834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DOLCE(10)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66206E1C-94E8-0F5C-D677-194944536AC1}"/>
              </a:ext>
            </a:extLst>
          </p:cNvPr>
          <p:cNvSpPr txBox="1"/>
          <p:nvPr/>
        </p:nvSpPr>
        <p:spPr>
          <a:xfrm>
            <a:off x="6773663" y="1953320"/>
            <a:ext cx="4740672" cy="19389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2000" dirty="0">
                <a:ln w="38100">
                  <a:gradFill>
                    <a:gsLst>
                      <a:gs pos="0">
                        <a:srgbClr val="007F5F"/>
                      </a:gs>
                      <a:gs pos="100000">
                        <a:srgbClr val="F2CC8F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Delicious Handrawn" pitchFamily="2" charset="0"/>
              </a:rPr>
              <a:t>DOLCE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7E6279B-5E67-EE75-0788-5693248DFB75}"/>
              </a:ext>
            </a:extLst>
          </p:cNvPr>
          <p:cNvSpPr txBox="1"/>
          <p:nvPr/>
        </p:nvSpPr>
        <p:spPr>
          <a:xfrm>
            <a:off x="3201788" y="4589502"/>
            <a:ext cx="11884421" cy="11079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6600" dirty="0">
                <a:solidFill>
                  <a:schemeClr val="bg1"/>
                </a:solidFill>
                <a:latin typeface="Fira Sans Medium" panose="020B0603050000020004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GND-Referenz verwenden</a:t>
            </a:r>
          </a:p>
        </p:txBody>
      </p:sp>
    </p:spTree>
    <p:extLst>
      <p:ext uri="{BB962C8B-B14F-4D97-AF65-F5344CB8AC3E}">
        <p14:creationId xmlns:p14="http://schemas.microsoft.com/office/powerpoint/2010/main" val="311664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xit" presetSubtype="8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4E923CA5-405E-9D4B-2ADE-35BF5429E8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824287" y="2962426"/>
            <a:ext cx="10639425" cy="4362147"/>
            <a:chOff x="3824287" y="3028950"/>
            <a:chExt cx="10639425" cy="4362147"/>
          </a:xfrm>
        </p:grpSpPr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BC9A4546-708A-72D2-9F49-1A686E1744D9}"/>
                </a:ext>
              </a:extLst>
            </p:cNvPr>
            <p:cNvSpPr txBox="1"/>
            <p:nvPr/>
          </p:nvSpPr>
          <p:spPr>
            <a:xfrm>
              <a:off x="3824287" y="3028950"/>
              <a:ext cx="10639425" cy="221599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3800" dirty="0">
                  <a:solidFill>
                    <a:schemeClr val="bg1"/>
                  </a:solidFill>
                </a:rPr>
                <a:t>🎉🥳🎉</a:t>
              </a:r>
            </a:p>
          </p:txBody>
        </p:sp>
        <p:sp>
          <p:nvSpPr>
            <p:cNvPr id="3" name="Textfeld 2">
              <a:extLst>
                <a:ext uri="{FF2B5EF4-FFF2-40B4-BE49-F238E27FC236}">
                  <a16:creationId xmlns:a16="http://schemas.microsoft.com/office/drawing/2014/main" id="{8A7917FF-EFA1-B23B-756A-A6FF79E2AEDC}"/>
                </a:ext>
              </a:extLst>
            </p:cNvPr>
            <p:cNvSpPr txBox="1"/>
            <p:nvPr/>
          </p:nvSpPr>
          <p:spPr>
            <a:xfrm>
              <a:off x="5241528" y="5821437"/>
              <a:ext cx="7804942" cy="156966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9600" dirty="0">
                  <a:solidFill>
                    <a:schemeClr val="bg1"/>
                  </a:solidFill>
                  <a:latin typeface="Fira Sans Medium" panose="020B0603050000020004" pitchFamily="34" charset="0"/>
                  <a:ea typeface="Lato Semibold" panose="020F0502020204030203" pitchFamily="34" charset="0"/>
                  <a:cs typeface="Lato Semibold" panose="020F0502020204030203" pitchFamily="34" charset="0"/>
                </a:rPr>
                <a:t>Geschafft!</a:t>
              </a:r>
            </a:p>
          </p:txBody>
        </p:sp>
      </p:grpSp>
      <p:sp>
        <p:nvSpPr>
          <p:cNvPr id="5" name="Titel 4">
            <a:extLst>
              <a:ext uri="{FF2B5EF4-FFF2-40B4-BE49-F238E27FC236}">
                <a16:creationId xmlns:a16="http://schemas.microsoft.com/office/drawing/2014/main" id="{EF29AA03-765E-70BC-7867-C8CBA1D1E30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57300" y="-1988345"/>
            <a:ext cx="15773400" cy="198834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DOLCE(11)</a:t>
            </a:r>
          </a:p>
        </p:txBody>
      </p:sp>
    </p:spTree>
    <p:extLst>
      <p:ext uri="{BB962C8B-B14F-4D97-AF65-F5344CB8AC3E}">
        <p14:creationId xmlns:p14="http://schemas.microsoft.com/office/powerpoint/2010/main" val="29499858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106544BC-D4C7-F029-FB3E-A41B69646A3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57300" y="-1988345"/>
            <a:ext cx="15773400" cy="198834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DOLCE(12)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F33687EE-714E-4641-BC06-E34F148B5D39}"/>
              </a:ext>
            </a:extLst>
          </p:cNvPr>
          <p:cNvSpPr txBox="1"/>
          <p:nvPr/>
        </p:nvSpPr>
        <p:spPr>
          <a:xfrm>
            <a:off x="5172077" y="674384"/>
            <a:ext cx="83629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200" dirty="0">
                <a:solidFill>
                  <a:schemeClr val="bg1"/>
                </a:solidFill>
                <a:latin typeface="Fira Sans SemiBold" panose="020B0603050000020004" pitchFamily="34" charset="0"/>
              </a:rPr>
              <a:t>Ein Projekt von:</a:t>
            </a:r>
          </a:p>
        </p:txBody>
      </p:sp>
      <p:grpSp>
        <p:nvGrpSpPr>
          <p:cNvPr id="14" name="Gruppieren 13" descr="Logos: Universitätsbibliothek Frankfurt am Main, Sammlungen">
            <a:extLst>
              <a:ext uri="{FF2B5EF4-FFF2-40B4-BE49-F238E27FC236}">
                <a16:creationId xmlns:a16="http://schemas.microsoft.com/office/drawing/2014/main" id="{4DD39564-65D5-421B-8B0C-C65F55925EA2}"/>
              </a:ext>
            </a:extLst>
          </p:cNvPr>
          <p:cNvGrpSpPr/>
          <p:nvPr/>
        </p:nvGrpSpPr>
        <p:grpSpPr>
          <a:xfrm>
            <a:off x="2328125" y="1753741"/>
            <a:ext cx="13504534" cy="3348986"/>
            <a:chOff x="1992875" y="1272273"/>
            <a:chExt cx="9003023" cy="2232657"/>
          </a:xfrm>
        </p:grpSpPr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D834B0BA-3B23-487D-99DA-B594BDFBFE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2875" y="1272273"/>
              <a:ext cx="2865591" cy="2232657"/>
            </a:xfrm>
            <a:prstGeom prst="rect">
              <a:avLst/>
            </a:prstGeom>
          </p:spPr>
        </p:pic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132D684F-3DC3-4362-A01B-843B59A462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57173" y="2152650"/>
              <a:ext cx="5038725" cy="1276350"/>
            </a:xfrm>
            <a:prstGeom prst="rect">
              <a:avLst/>
            </a:prstGeom>
          </p:spPr>
        </p:pic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29C50D2F-62BF-4282-A6BE-3F81C95DAE9C}"/>
              </a:ext>
            </a:extLst>
          </p:cNvPr>
          <p:cNvSpPr txBox="1"/>
          <p:nvPr/>
        </p:nvSpPr>
        <p:spPr>
          <a:xfrm>
            <a:off x="4898917" y="6325399"/>
            <a:ext cx="83629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200" dirty="0">
                <a:solidFill>
                  <a:schemeClr val="bg1"/>
                </a:solidFill>
                <a:latin typeface="Fira Sans SemiBold" panose="020B0603050000020004" pitchFamily="34" charset="0"/>
              </a:rPr>
              <a:t>DOLCE wird gefördert durch:</a:t>
            </a:r>
          </a:p>
        </p:txBody>
      </p:sp>
      <p:pic>
        <p:nvPicPr>
          <p:cNvPr id="6" name="Grafik 5" descr="Logo DigiTeLL">
            <a:extLst>
              <a:ext uri="{FF2B5EF4-FFF2-40B4-BE49-F238E27FC236}">
                <a16:creationId xmlns:a16="http://schemas.microsoft.com/office/drawing/2014/main" id="{7039ACAA-558E-4839-B2A3-7360CCB65F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696" y="7846316"/>
            <a:ext cx="6955988" cy="1453136"/>
          </a:xfrm>
          <a:prstGeom prst="rect">
            <a:avLst/>
          </a:prstGeom>
        </p:spPr>
      </p:pic>
      <p:pic>
        <p:nvPicPr>
          <p:cNvPr id="4" name="Grafik 3" descr="Logo Stiftung Innovation in der Hochschullehre">
            <a:extLst>
              <a:ext uri="{FF2B5EF4-FFF2-40B4-BE49-F238E27FC236}">
                <a16:creationId xmlns:a16="http://schemas.microsoft.com/office/drawing/2014/main" id="{1D7ED1BC-5C93-4F7A-AD6F-DBDB73E7AD5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3096" y="6858768"/>
            <a:ext cx="7816636" cy="342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699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EC75CCA2-6421-A415-CCDE-989E0B82BE7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57300" y="-1988345"/>
            <a:ext cx="15773400" cy="198834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DOLCE(1)</a:t>
            </a:r>
          </a:p>
        </p:txBody>
      </p:sp>
      <p:grpSp>
        <p:nvGrpSpPr>
          <p:cNvPr id="10" name="Gruppieren 9" descr="DOLCE, Objekte anlegen 2">
            <a:extLst>
              <a:ext uri="{FF2B5EF4-FFF2-40B4-BE49-F238E27FC236}">
                <a16:creationId xmlns:a16="http://schemas.microsoft.com/office/drawing/2014/main" id="{C87C2DC9-EDA1-0767-7B60-375CBC9A8421}"/>
              </a:ext>
            </a:extLst>
          </p:cNvPr>
          <p:cNvGrpSpPr/>
          <p:nvPr/>
        </p:nvGrpSpPr>
        <p:grpSpPr>
          <a:xfrm>
            <a:off x="5241528" y="472231"/>
            <a:ext cx="7804943" cy="4108817"/>
            <a:chOff x="5600439" y="2507319"/>
            <a:chExt cx="7804943" cy="4108817"/>
          </a:xfrm>
        </p:grpSpPr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66206E1C-94E8-0F5C-D677-194944536AC1}"/>
                </a:ext>
              </a:extLst>
            </p:cNvPr>
            <p:cNvSpPr txBox="1"/>
            <p:nvPr/>
          </p:nvSpPr>
          <p:spPr>
            <a:xfrm>
              <a:off x="5600439" y="2507319"/>
              <a:ext cx="7804942" cy="327782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700" dirty="0">
                  <a:ln w="38100">
                    <a:gradFill>
                      <a:gsLst>
                        <a:gs pos="0">
                          <a:srgbClr val="007F5F"/>
                        </a:gs>
                        <a:gs pos="100000">
                          <a:srgbClr val="F2CC8F"/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Delicious Handrawn" pitchFamily="2" charset="0"/>
                </a:rPr>
                <a:t>DOLCE</a:t>
              </a:r>
            </a:p>
          </p:txBody>
        </p:sp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F7E6279B-5E67-EE75-0788-5693248DFB75}"/>
                </a:ext>
              </a:extLst>
            </p:cNvPr>
            <p:cNvSpPr txBox="1"/>
            <p:nvPr/>
          </p:nvSpPr>
          <p:spPr>
            <a:xfrm>
              <a:off x="5600440" y="5785139"/>
              <a:ext cx="7804942" cy="83099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4800" dirty="0">
                  <a:solidFill>
                    <a:schemeClr val="bg1"/>
                  </a:solidFill>
                  <a:latin typeface="Fira Sans Medium" panose="020B0603050000020004" pitchFamily="34" charset="0"/>
                  <a:ea typeface="Lato Semibold" panose="020F0502020204030203" pitchFamily="34" charset="0"/>
                  <a:cs typeface="Lato Semibold" panose="020F0502020204030203" pitchFamily="34" charset="0"/>
                </a:rPr>
                <a:t>- Objekte anlegen II -</a:t>
              </a:r>
            </a:p>
          </p:txBody>
        </p:sp>
      </p:grp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976062AF-D7A1-4D97-BA8D-420E3AB54B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90168" y="5143500"/>
            <a:ext cx="15907664" cy="4267201"/>
          </a:xfrm>
          <a:prstGeom prst="roundRect">
            <a:avLst>
              <a:gd name="adj" fmla="val 4764"/>
            </a:avLst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26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BC0951D1-0C43-6376-82F2-1AF97B198740}"/>
              </a:ext>
            </a:extLst>
          </p:cNvPr>
          <p:cNvSpPr txBox="1"/>
          <p:nvPr/>
        </p:nvSpPr>
        <p:spPr>
          <a:xfrm>
            <a:off x="1556951" y="5553551"/>
            <a:ext cx="15178988" cy="3447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spcAft>
                <a:spcPts val="3600"/>
              </a:spcAft>
              <a:buFont typeface="Fira Sans SemiBold" panose="020B0603050000020004" pitchFamily="34" charset="0"/>
              <a:buChar char="&gt;"/>
            </a:pPr>
            <a:r>
              <a:rPr lang="de-DE" sz="3200" dirty="0">
                <a:solidFill>
                  <a:srgbClr val="262626"/>
                </a:solidFill>
                <a:latin typeface="Fira Sans Medium" panose="020B0603050000020004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Listeneinträge anlegen</a:t>
            </a:r>
          </a:p>
          <a:p>
            <a:pPr marL="514350" indent="-514350">
              <a:spcAft>
                <a:spcPts val="3600"/>
              </a:spcAft>
              <a:buFont typeface="Fira Sans SemiBold" panose="020B0603050000020004" pitchFamily="34" charset="0"/>
              <a:buChar char="&gt;"/>
            </a:pPr>
            <a:r>
              <a:rPr lang="de-DE" sz="3200" dirty="0">
                <a:solidFill>
                  <a:srgbClr val="262626"/>
                </a:solidFill>
                <a:latin typeface="Fira Sans Medium" panose="020B0603050000020004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Normdaten</a:t>
            </a:r>
          </a:p>
          <a:p>
            <a:pPr marL="514350" indent="-514350">
              <a:spcAft>
                <a:spcPts val="3600"/>
              </a:spcAft>
              <a:buFont typeface="Fira Sans SemiBold" panose="020B0603050000020004" pitchFamily="34" charset="0"/>
              <a:buChar char="&gt;"/>
            </a:pPr>
            <a:r>
              <a:rPr lang="de-DE" sz="3200" dirty="0">
                <a:solidFill>
                  <a:srgbClr val="262626"/>
                </a:solidFill>
                <a:latin typeface="Fira Sans Medium" panose="020B0603050000020004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GND</a:t>
            </a:r>
          </a:p>
          <a:p>
            <a:pPr marL="514350" indent="-514350">
              <a:spcAft>
                <a:spcPts val="3600"/>
              </a:spcAft>
              <a:buFont typeface="Fira Sans SemiBold" panose="020B0603050000020004" pitchFamily="34" charset="0"/>
              <a:buChar char="&gt;"/>
            </a:pPr>
            <a:r>
              <a:rPr lang="de-DE" sz="3200" dirty="0">
                <a:solidFill>
                  <a:srgbClr val="262626"/>
                </a:solidFill>
                <a:latin typeface="Fira Sans Medium" panose="020B0603050000020004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GND in Listeneinträgen</a:t>
            </a:r>
          </a:p>
        </p:txBody>
      </p:sp>
    </p:spTree>
    <p:extLst>
      <p:ext uri="{BB962C8B-B14F-4D97-AF65-F5344CB8AC3E}">
        <p14:creationId xmlns:p14="http://schemas.microsoft.com/office/powerpoint/2010/main" val="19839283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D1FE1F6A-3B8C-4CDC-3840-29A151ECC7B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57300" y="-1988345"/>
            <a:ext cx="15773400" cy="198834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DOLCE(2)</a:t>
            </a:r>
          </a:p>
        </p:txBody>
      </p:sp>
      <p:sp>
        <p:nvSpPr>
          <p:cNvPr id="5" name="Rechteck 4" descr="Ein Bild mit Text &quot;DO NOT TRY THIS AT HOME!&quot;">
            <a:extLst>
              <a:ext uri="{FF2B5EF4-FFF2-40B4-BE49-F238E27FC236}">
                <a16:creationId xmlns:a16="http://schemas.microsoft.com/office/drawing/2014/main" id="{18130F7A-FEEF-46E7-A771-C6276A2F234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63C994E0-6E2F-4175-84C9-FB6F3BA519BE}"/>
              </a:ext>
            </a:extLst>
          </p:cNvPr>
          <p:cNvSpPr txBox="1"/>
          <p:nvPr/>
        </p:nvSpPr>
        <p:spPr>
          <a:xfrm>
            <a:off x="2133600" y="6478706"/>
            <a:ext cx="14020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ira Sans SemiBold" panose="020B0603050000020004" pitchFamily="34" charset="0"/>
              </a:rPr>
              <a:t>DO NOT TRY THIS AT HOME!</a:t>
            </a:r>
          </a:p>
        </p:txBody>
      </p:sp>
      <p:pic>
        <p:nvPicPr>
          <p:cNvPr id="4" name="Grafik 3" descr="Gefahr">
            <a:extLst>
              <a:ext uri="{FF2B5EF4-FFF2-40B4-BE49-F238E27FC236}">
                <a16:creationId xmlns:a16="http://schemas.microsoft.com/office/drawing/2014/main" id="{5B8FBE73-44B5-4AE9-8288-849D82FC78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37350" y="1384300"/>
            <a:ext cx="4813300" cy="48133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5924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C12688-2C94-25EB-0411-A6E3E307987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57300" y="-1988345"/>
            <a:ext cx="15773400" cy="198834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DOLCE(3)</a:t>
            </a:r>
          </a:p>
        </p:txBody>
      </p:sp>
      <p:grpSp>
        <p:nvGrpSpPr>
          <p:cNvPr id="5" name="Gruppieren 4" descr="Foto von Kreppel">
            <a:extLst>
              <a:ext uri="{FF2B5EF4-FFF2-40B4-BE49-F238E27FC236}">
                <a16:creationId xmlns:a16="http://schemas.microsoft.com/office/drawing/2014/main" id="{3EF12BE7-2D31-441C-9165-F9921CF33F63}"/>
              </a:ext>
            </a:extLst>
          </p:cNvPr>
          <p:cNvGrpSpPr/>
          <p:nvPr/>
        </p:nvGrpSpPr>
        <p:grpSpPr>
          <a:xfrm>
            <a:off x="2594635" y="2825030"/>
            <a:ext cx="4813520" cy="5583948"/>
            <a:chOff x="1450974" y="3144837"/>
            <a:chExt cx="3997325" cy="4637117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F2F2393E-D945-4908-8DE2-2FBE9EBF5A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2500" b="12500"/>
            <a:stretch/>
          </p:blipFill>
          <p:spPr>
            <a:xfrm>
              <a:off x="1450974" y="3144837"/>
              <a:ext cx="3997325" cy="3997325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AC7F1F73-62F0-49E5-B808-AC8190A8EB58}"/>
                </a:ext>
              </a:extLst>
            </p:cNvPr>
            <p:cNvSpPr txBox="1"/>
            <p:nvPr/>
          </p:nvSpPr>
          <p:spPr>
            <a:xfrm>
              <a:off x="1450974" y="7258734"/>
              <a:ext cx="3997325" cy="52322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400" dirty="0">
                  <a:solidFill>
                    <a:schemeClr val="bg1"/>
                  </a:solidFill>
                  <a:latin typeface="Fira Sans Medium" panose="020B0603050000020004" pitchFamily="34" charset="0"/>
                </a:rPr>
                <a:t>© </a:t>
              </a:r>
              <a:r>
                <a:rPr lang="de-DE" sz="1400" dirty="0" err="1">
                  <a:solidFill>
                    <a:schemeClr val="bg1"/>
                  </a:solidFill>
                  <a:latin typeface="Fira Sans Medium" panose="020B0603050000020004" pitchFamily="34" charset="0"/>
                </a:rPr>
                <a:t>Drclausoberloher</a:t>
              </a:r>
              <a:r>
                <a:rPr lang="de-DE" sz="1400" dirty="0">
                  <a:solidFill>
                    <a:schemeClr val="bg1"/>
                  </a:solidFill>
                  <a:latin typeface="Fira Sans Medium" panose="020B0603050000020004" pitchFamily="34" charset="0"/>
                </a:rPr>
                <a:t> / Wikipedia</a:t>
              </a:r>
            </a:p>
            <a:p>
              <a:pPr algn="r"/>
              <a:r>
                <a:rPr lang="de-DE" sz="1400" dirty="0">
                  <a:solidFill>
                    <a:schemeClr val="bg1"/>
                  </a:solidFill>
                  <a:latin typeface="Fira Sans Medium" panose="020B0603050000020004" pitchFamily="34" charset="0"/>
                </a:rPr>
                <a:t>(CC-BY-SA 4.0)</a:t>
              </a:r>
            </a:p>
          </p:txBody>
        </p:sp>
      </p:grpSp>
      <p:sp>
        <p:nvSpPr>
          <p:cNvPr id="10" name="Textfeld 9">
            <a:extLst>
              <a:ext uri="{FF2B5EF4-FFF2-40B4-BE49-F238E27FC236}">
                <a16:creationId xmlns:a16="http://schemas.microsoft.com/office/drawing/2014/main" id="{CC0FCDBA-94DC-4F92-8C0F-1A22A482A49C}"/>
              </a:ext>
            </a:extLst>
          </p:cNvPr>
          <p:cNvSpPr txBox="1"/>
          <p:nvPr/>
        </p:nvSpPr>
        <p:spPr>
          <a:xfrm>
            <a:off x="856532" y="1347785"/>
            <a:ext cx="20652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3200" dirty="0">
                <a:solidFill>
                  <a:schemeClr val="bg1"/>
                </a:solidFill>
                <a:latin typeface="Fira Sans SemiBold" panose="020B0603050000020004" pitchFamily="34" charset="0"/>
              </a:rPr>
              <a:t>Kreppel?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404E1BEB-3CB8-4DF0-8916-EAFD10C858AC}"/>
              </a:ext>
            </a:extLst>
          </p:cNvPr>
          <p:cNvSpPr txBox="1"/>
          <p:nvPr/>
        </p:nvSpPr>
        <p:spPr>
          <a:xfrm>
            <a:off x="5122866" y="2048547"/>
            <a:ext cx="2897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3200" dirty="0">
                <a:solidFill>
                  <a:schemeClr val="bg1"/>
                </a:solidFill>
                <a:latin typeface="Fira Sans SemiBold" panose="020B0603050000020004" pitchFamily="34" charset="0"/>
              </a:rPr>
              <a:t>Pfannkuchen?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F20C7AC1-85A7-4802-A9C0-7F71754F7545}"/>
              </a:ext>
            </a:extLst>
          </p:cNvPr>
          <p:cNvSpPr txBox="1"/>
          <p:nvPr/>
        </p:nvSpPr>
        <p:spPr>
          <a:xfrm>
            <a:off x="1342511" y="8182704"/>
            <a:ext cx="1892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3200" dirty="0">
                <a:solidFill>
                  <a:schemeClr val="bg1"/>
                </a:solidFill>
                <a:latin typeface="Fira Sans SemiBold" panose="020B0603050000020004" pitchFamily="34" charset="0"/>
              </a:rPr>
              <a:t>Krapfen?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8D2CC54C-40E4-471A-B4E3-C9F731CF007F}"/>
              </a:ext>
            </a:extLst>
          </p:cNvPr>
          <p:cNvSpPr txBox="1"/>
          <p:nvPr/>
        </p:nvSpPr>
        <p:spPr>
          <a:xfrm>
            <a:off x="396408" y="4270966"/>
            <a:ext cx="1892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3200" dirty="0">
                <a:solidFill>
                  <a:schemeClr val="bg1"/>
                </a:solidFill>
                <a:latin typeface="Fira Sans SemiBold" panose="020B0603050000020004" pitchFamily="34" charset="0"/>
              </a:rPr>
              <a:t>Berliner?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8DC34ADD-5639-4271-BC90-7C6FDBCFF245}"/>
              </a:ext>
            </a:extLst>
          </p:cNvPr>
          <p:cNvSpPr txBox="1"/>
          <p:nvPr/>
        </p:nvSpPr>
        <p:spPr>
          <a:xfrm>
            <a:off x="5122866" y="8892951"/>
            <a:ext cx="1892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3200" dirty="0">
                <a:solidFill>
                  <a:schemeClr val="bg1"/>
                </a:solidFill>
                <a:latin typeface="Fira Sans SemiBold" panose="020B0603050000020004" pitchFamily="34" charset="0"/>
              </a:rPr>
              <a:t>Küchle?</a:t>
            </a:r>
          </a:p>
        </p:txBody>
      </p:sp>
      <p:grpSp>
        <p:nvGrpSpPr>
          <p:cNvPr id="17" name="Gruppieren 16" descr="Wörterbuchscreenshot für das Wort &quot;Krapfen&quot; ">
            <a:extLst>
              <a:ext uri="{FF2B5EF4-FFF2-40B4-BE49-F238E27FC236}">
                <a16:creationId xmlns:a16="http://schemas.microsoft.com/office/drawing/2014/main" id="{616019B0-55AE-44D2-B996-6C18BA091E27}"/>
              </a:ext>
            </a:extLst>
          </p:cNvPr>
          <p:cNvGrpSpPr/>
          <p:nvPr/>
        </p:nvGrpSpPr>
        <p:grpSpPr>
          <a:xfrm>
            <a:off x="12089599" y="2165593"/>
            <a:ext cx="3699164" cy="6077856"/>
            <a:chOff x="11708599" y="2165593"/>
            <a:chExt cx="3699164" cy="6077856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B675651B-C146-4264-9AEB-B278339E1136}"/>
                </a:ext>
              </a:extLst>
            </p:cNvPr>
            <p:cNvSpPr/>
            <p:nvPr/>
          </p:nvSpPr>
          <p:spPr>
            <a:xfrm>
              <a:off x="11708599" y="2165593"/>
              <a:ext cx="3699164" cy="607785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3D312BC4-C8DC-4472-A1BA-16B774E32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33553" y="2339956"/>
              <a:ext cx="3249255" cy="5729130"/>
            </a:xfrm>
            <a:prstGeom prst="rect">
              <a:avLst/>
            </a:prstGeom>
          </p:spPr>
        </p:pic>
      </p:grpSp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5F95E9DA-A459-4DDC-BF02-4599D0334A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5800" y="4740704"/>
            <a:ext cx="2044700" cy="876300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286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9530A40B-BDB9-42D2-9778-8D837695058C}"/>
              </a:ext>
            </a:extLst>
          </p:cNvPr>
          <p:cNvSpPr txBox="1"/>
          <p:nvPr/>
        </p:nvSpPr>
        <p:spPr>
          <a:xfrm>
            <a:off x="446660" y="4789557"/>
            <a:ext cx="23305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4000" dirty="0">
                <a:solidFill>
                  <a:schemeClr val="bg1"/>
                </a:solidFill>
                <a:latin typeface="Fira Sans SemiBold" panose="020B0603050000020004" pitchFamily="34" charset="0"/>
              </a:rPr>
              <a:t>Maus?</a:t>
            </a:r>
          </a:p>
        </p:txBody>
      </p:sp>
      <p:grpSp>
        <p:nvGrpSpPr>
          <p:cNvPr id="6" name="Gruppieren 5" descr="Wörterbuchscreenshot für das Wort &quot;Maus&quot; ">
            <a:extLst>
              <a:ext uri="{FF2B5EF4-FFF2-40B4-BE49-F238E27FC236}">
                <a16:creationId xmlns:a16="http://schemas.microsoft.com/office/drawing/2014/main" id="{3C00037E-721E-4F89-908B-16054D04BFE3}"/>
              </a:ext>
            </a:extLst>
          </p:cNvPr>
          <p:cNvGrpSpPr/>
          <p:nvPr/>
        </p:nvGrpSpPr>
        <p:grpSpPr>
          <a:xfrm>
            <a:off x="13684108" y="982410"/>
            <a:ext cx="3782137" cy="3680283"/>
            <a:chOff x="13703463" y="2104570"/>
            <a:chExt cx="3699164" cy="3599543"/>
          </a:xfrm>
        </p:grpSpPr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1CFB03BF-29A4-4E2B-84CB-59C1E99BA848}"/>
                </a:ext>
              </a:extLst>
            </p:cNvPr>
            <p:cNvSpPr/>
            <p:nvPr/>
          </p:nvSpPr>
          <p:spPr>
            <a:xfrm>
              <a:off x="13703463" y="2104570"/>
              <a:ext cx="3699164" cy="359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1" name="Grafik 10" descr="Ein Bild, das Text, Screenshot, Zahl, Schrift enthält.&#10;&#10;Automatisch generierte Beschreibung">
              <a:extLst>
                <a:ext uri="{FF2B5EF4-FFF2-40B4-BE49-F238E27FC236}">
                  <a16:creationId xmlns:a16="http://schemas.microsoft.com/office/drawing/2014/main" id="{83CA0096-3CE1-4779-B770-7AE1DF8753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798492" y="2211090"/>
              <a:ext cx="3524145" cy="3385034"/>
            </a:xfrm>
            <a:prstGeom prst="rect">
              <a:avLst/>
            </a:prstGeom>
          </p:spPr>
        </p:pic>
      </p:grpSp>
      <p:grpSp>
        <p:nvGrpSpPr>
          <p:cNvPr id="12" name="Gruppieren 11" descr="Wörterbuchscreenshot für das Wort &quot;Maus (Computermaus)&quot; ">
            <a:extLst>
              <a:ext uri="{FF2B5EF4-FFF2-40B4-BE49-F238E27FC236}">
                <a16:creationId xmlns:a16="http://schemas.microsoft.com/office/drawing/2014/main" id="{A3E9DB94-CD43-4295-8F59-B8A67CF9F961}"/>
              </a:ext>
            </a:extLst>
          </p:cNvPr>
          <p:cNvGrpSpPr/>
          <p:nvPr/>
        </p:nvGrpSpPr>
        <p:grpSpPr>
          <a:xfrm>
            <a:off x="13658018" y="6079922"/>
            <a:ext cx="3849694" cy="3746018"/>
            <a:chOff x="9894453" y="2104570"/>
            <a:chExt cx="3699164" cy="3599542"/>
          </a:xfrm>
        </p:grpSpPr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B37A65AC-D979-45BB-8A05-0438EAFB3AE9}"/>
                </a:ext>
              </a:extLst>
            </p:cNvPr>
            <p:cNvSpPr/>
            <p:nvPr/>
          </p:nvSpPr>
          <p:spPr>
            <a:xfrm>
              <a:off x="9894453" y="2104570"/>
              <a:ext cx="3699164" cy="35995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4" name="Grafik 13" descr="Ein Bild, das Text, Screenshot, Zahl, Schrift enthält.&#10;&#10;Automatisch generierte Beschreibung">
              <a:extLst>
                <a:ext uri="{FF2B5EF4-FFF2-40B4-BE49-F238E27FC236}">
                  <a16:creationId xmlns:a16="http://schemas.microsoft.com/office/drawing/2014/main" id="{CD9FA6D3-9E1B-4C94-BFB7-0E5CBE6E59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0058" y="2211090"/>
              <a:ext cx="3487954" cy="3140470"/>
            </a:xfrm>
            <a:prstGeom prst="rect">
              <a:avLst/>
            </a:prstGeom>
          </p:spPr>
        </p:pic>
      </p:grpSp>
      <p:sp>
        <p:nvSpPr>
          <p:cNvPr id="15" name="Pfeil: nach rechts 14">
            <a:extLst>
              <a:ext uri="{FF2B5EF4-FFF2-40B4-BE49-F238E27FC236}">
                <a16:creationId xmlns:a16="http://schemas.microsoft.com/office/drawing/2014/main" id="{C4D1ECEC-7361-437A-8DF5-20737E2DA8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9756921">
            <a:off x="3557285" y="3230616"/>
            <a:ext cx="3427716" cy="543822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Pfeil: nach rechts 15">
            <a:extLst>
              <a:ext uri="{FF2B5EF4-FFF2-40B4-BE49-F238E27FC236}">
                <a16:creationId xmlns:a16="http://schemas.microsoft.com/office/drawing/2014/main" id="{08D5AFF2-76E6-4C8C-BE78-3D1EF713AF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2643079" flipH="1">
            <a:off x="3557284" y="6585587"/>
            <a:ext cx="3427716" cy="543822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 descr="Ein Bild von Maus">
            <a:extLst>
              <a:ext uri="{FF2B5EF4-FFF2-40B4-BE49-F238E27FC236}">
                <a16:creationId xmlns:a16="http://schemas.microsoft.com/office/drawing/2014/main" id="{0E9473A2-88F3-4F60-B9A8-A0F086A05E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7668" y="958152"/>
            <a:ext cx="5292201" cy="3704541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DE717374-C752-4276-B9FC-4EC2ED6056FB}"/>
              </a:ext>
            </a:extLst>
          </p:cNvPr>
          <p:cNvSpPr txBox="1"/>
          <p:nvPr/>
        </p:nvSpPr>
        <p:spPr>
          <a:xfrm>
            <a:off x="11823700" y="4700657"/>
            <a:ext cx="1068068" cy="30777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de-DE" sz="1400" dirty="0">
                <a:solidFill>
                  <a:schemeClr val="bg1"/>
                </a:solidFill>
                <a:latin typeface="Fira Sans Medium" panose="020B0603050000020004" pitchFamily="34" charset="0"/>
              </a:rPr>
              <a:t>©</a:t>
            </a:r>
            <a:r>
              <a:rPr lang="de-DE" sz="1400" dirty="0" err="1">
                <a:solidFill>
                  <a:schemeClr val="bg1"/>
                </a:solidFill>
                <a:latin typeface="Fira Sans Medium" panose="020B0603050000020004" pitchFamily="34" charset="0"/>
              </a:rPr>
              <a:t>Pexels</a:t>
            </a:r>
            <a:endParaRPr lang="de-DE" sz="1400" dirty="0">
              <a:solidFill>
                <a:schemeClr val="bg1"/>
              </a:solidFill>
              <a:latin typeface="Fira Sans Medium" panose="020B0603050000020004" pitchFamily="34" charset="0"/>
            </a:endParaRPr>
          </a:p>
        </p:txBody>
      </p:sp>
      <p:pic>
        <p:nvPicPr>
          <p:cNvPr id="19" name="Grafik 18" descr="Ein Bild von Computermaus">
            <a:extLst>
              <a:ext uri="{FF2B5EF4-FFF2-40B4-BE49-F238E27FC236}">
                <a16:creationId xmlns:a16="http://schemas.microsoft.com/office/drawing/2014/main" id="{20662A36-8C30-47B6-9B0A-926041B951F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7640"/>
          <a:stretch/>
        </p:blipFill>
        <p:spPr>
          <a:xfrm>
            <a:off x="7467639" y="6121399"/>
            <a:ext cx="5347929" cy="370454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6C571F1-8359-6E71-B6F5-1E93A035024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57300" y="-1988345"/>
            <a:ext cx="15773400" cy="198834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DOLCE(4)</a:t>
            </a:r>
          </a:p>
        </p:txBody>
      </p:sp>
    </p:spTree>
    <p:extLst>
      <p:ext uri="{BB962C8B-B14F-4D97-AF65-F5344CB8AC3E}">
        <p14:creationId xmlns:p14="http://schemas.microsoft.com/office/powerpoint/2010/main" val="23073106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 animBg="1"/>
      <p:bldP spid="16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CE7AF4C4-4C43-45A7-BF31-51F841A0D3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95C10258-3048-D6E0-46C2-5E72EE077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156402" y="1996032"/>
            <a:ext cx="11975195" cy="6294935"/>
            <a:chOff x="3156402" y="1996032"/>
            <a:chExt cx="11975195" cy="6294935"/>
          </a:xfrm>
        </p:grpSpPr>
        <p:sp>
          <p:nvSpPr>
            <p:cNvPr id="3" name="Rechteck: abgerundete Ecken 2">
              <a:extLst>
                <a:ext uri="{FF2B5EF4-FFF2-40B4-BE49-F238E27FC236}">
                  <a16:creationId xmlns:a16="http://schemas.microsoft.com/office/drawing/2014/main" id="{319C3934-272E-1259-1A0A-5612B5C2D3C7}"/>
                </a:ext>
              </a:extLst>
            </p:cNvPr>
            <p:cNvSpPr/>
            <p:nvPr/>
          </p:nvSpPr>
          <p:spPr>
            <a:xfrm>
              <a:off x="3156402" y="1996032"/>
              <a:ext cx="11975195" cy="6294935"/>
            </a:xfrm>
            <a:prstGeom prst="roundRect">
              <a:avLst>
                <a:gd name="adj" fmla="val 2690"/>
              </a:avLst>
            </a:prstGeom>
            <a:solidFill>
              <a:schemeClr val="tx1">
                <a:lumMod val="75000"/>
                <a:lumOff val="25000"/>
                <a:alpha val="9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026" dirty="0"/>
            </a:p>
          </p:txBody>
        </p:sp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A4DD20DC-0276-BF9F-8CFC-42BFD9A551C9}"/>
                </a:ext>
              </a:extLst>
            </p:cNvPr>
            <p:cNvSpPr txBox="1"/>
            <p:nvPr/>
          </p:nvSpPr>
          <p:spPr>
            <a:xfrm>
              <a:off x="4164208" y="3162298"/>
              <a:ext cx="429719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3600"/>
                </a:spcAft>
              </a:pPr>
              <a:r>
                <a:rPr lang="de-DE" sz="3200" dirty="0">
                  <a:solidFill>
                    <a:schemeClr val="bg1"/>
                  </a:solidFill>
                  <a:latin typeface="Fira Sans Medium" panose="020B0603050000020004" pitchFamily="34" charset="0"/>
                  <a:ea typeface="Lato Semibold" panose="020F0502020204030203" pitchFamily="34" charset="0"/>
                  <a:cs typeface="Lato Semibold" panose="020F0502020204030203" pitchFamily="34" charset="0"/>
                </a:rPr>
                <a:t>Flache Listen</a:t>
              </a:r>
            </a:p>
          </p:txBody>
        </p:sp>
        <p:cxnSp>
          <p:nvCxnSpPr>
            <p:cNvPr id="6" name="Gerader Verbinder 5">
              <a:extLst>
                <a:ext uri="{FF2B5EF4-FFF2-40B4-BE49-F238E27FC236}">
                  <a16:creationId xmlns:a16="http://schemas.microsoft.com/office/drawing/2014/main" id="{9DF69F68-3BB3-8EB2-3562-F6510581CBCA}"/>
                </a:ext>
              </a:extLst>
            </p:cNvPr>
            <p:cNvCxnSpPr/>
            <p:nvPr/>
          </p:nvCxnSpPr>
          <p:spPr>
            <a:xfrm>
              <a:off x="9143998" y="3162299"/>
              <a:ext cx="0" cy="396240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1F812781-A44F-D1D8-D4F5-9228C57CDE15}"/>
                </a:ext>
              </a:extLst>
            </p:cNvPr>
            <p:cNvSpPr txBox="1"/>
            <p:nvPr/>
          </p:nvSpPr>
          <p:spPr>
            <a:xfrm>
              <a:off x="9826593" y="3162298"/>
              <a:ext cx="429719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3600"/>
                </a:spcAft>
              </a:pPr>
              <a:r>
                <a:rPr lang="de-DE" sz="3200" dirty="0">
                  <a:solidFill>
                    <a:schemeClr val="bg1"/>
                  </a:solidFill>
                  <a:latin typeface="Fira Sans Medium" panose="020B0603050000020004" pitchFamily="34" charset="0"/>
                  <a:ea typeface="Lato Semibold" panose="020F0502020204030203" pitchFamily="34" charset="0"/>
                  <a:cs typeface="Lato Semibold" panose="020F0502020204030203" pitchFamily="34" charset="0"/>
                </a:rPr>
                <a:t>Hierarchische Listen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09D4CB10-E44F-0B72-F07C-CABC3DCFBE19}"/>
                </a:ext>
              </a:extLst>
            </p:cNvPr>
            <p:cNvSpPr txBox="1"/>
            <p:nvPr/>
          </p:nvSpPr>
          <p:spPr>
            <a:xfrm>
              <a:off x="4164208" y="4112447"/>
              <a:ext cx="4297196" cy="28623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de-DE" sz="3200" dirty="0">
                  <a:solidFill>
                    <a:schemeClr val="bg1"/>
                  </a:solidFill>
                  <a:latin typeface="Fira Sans" panose="020B0503050000020004" pitchFamily="34" charset="0"/>
                  <a:ea typeface="Lato Semibold" panose="020F0502020204030203" pitchFamily="34" charset="0"/>
                  <a:cs typeface="Lato Semibold" panose="020F0502020204030203" pitchFamily="34" charset="0"/>
                </a:rPr>
                <a:t>Begriff A</a:t>
              </a:r>
            </a:p>
            <a:p>
              <a:pPr>
                <a:spcAft>
                  <a:spcPts val="600"/>
                </a:spcAft>
              </a:pPr>
              <a:r>
                <a:rPr lang="de-DE" sz="3200" dirty="0">
                  <a:solidFill>
                    <a:schemeClr val="bg1"/>
                  </a:solidFill>
                  <a:latin typeface="Fira Sans" panose="020B0503050000020004" pitchFamily="34" charset="0"/>
                  <a:ea typeface="Lato Semibold" panose="020F0502020204030203" pitchFamily="34" charset="0"/>
                  <a:cs typeface="Lato Semibold" panose="020F0502020204030203" pitchFamily="34" charset="0"/>
                </a:rPr>
                <a:t>Begriff B</a:t>
              </a:r>
            </a:p>
            <a:p>
              <a:pPr>
                <a:spcAft>
                  <a:spcPts val="600"/>
                </a:spcAft>
              </a:pPr>
              <a:r>
                <a:rPr lang="de-DE" sz="3200" dirty="0">
                  <a:solidFill>
                    <a:schemeClr val="bg1"/>
                  </a:solidFill>
                  <a:latin typeface="Fira Sans" panose="020B0503050000020004" pitchFamily="34" charset="0"/>
                  <a:ea typeface="Lato Semibold" panose="020F0502020204030203" pitchFamily="34" charset="0"/>
                  <a:cs typeface="Lato Semibold" panose="020F0502020204030203" pitchFamily="34" charset="0"/>
                </a:rPr>
                <a:t>Begriff C</a:t>
              </a:r>
            </a:p>
            <a:p>
              <a:pPr>
                <a:spcAft>
                  <a:spcPts val="600"/>
                </a:spcAft>
              </a:pPr>
              <a:r>
                <a:rPr lang="de-DE" sz="3200" dirty="0">
                  <a:solidFill>
                    <a:schemeClr val="bg1"/>
                  </a:solidFill>
                  <a:latin typeface="Fira Sans" panose="020B0503050000020004" pitchFamily="34" charset="0"/>
                  <a:ea typeface="Lato Semibold" panose="020F0502020204030203" pitchFamily="34" charset="0"/>
                  <a:cs typeface="Lato Semibold" panose="020F0502020204030203" pitchFamily="34" charset="0"/>
                </a:rPr>
                <a:t>Begriff D</a:t>
              </a:r>
            </a:p>
            <a:p>
              <a:pPr>
                <a:spcAft>
                  <a:spcPts val="600"/>
                </a:spcAft>
              </a:pPr>
              <a:r>
                <a:rPr lang="de-DE" sz="3200" dirty="0">
                  <a:solidFill>
                    <a:schemeClr val="bg1"/>
                  </a:solidFill>
                  <a:latin typeface="Fira Sans" panose="020B0503050000020004" pitchFamily="34" charset="0"/>
                  <a:ea typeface="Lato Semibold" panose="020F0502020204030203" pitchFamily="34" charset="0"/>
                  <a:cs typeface="Lato Semibold" panose="020F0502020204030203" pitchFamily="34" charset="0"/>
                </a:rPr>
                <a:t>Begriff …</a:t>
              </a:r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C99E475E-79C3-2979-3C44-4C0FAE8B6DD9}"/>
                </a:ext>
              </a:extLst>
            </p:cNvPr>
            <p:cNvSpPr txBox="1"/>
            <p:nvPr/>
          </p:nvSpPr>
          <p:spPr>
            <a:xfrm>
              <a:off x="9833577" y="4112446"/>
              <a:ext cx="4297196" cy="28623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de-DE" sz="3200" dirty="0">
                  <a:solidFill>
                    <a:schemeClr val="bg1"/>
                  </a:solidFill>
                  <a:latin typeface="Fira Sans" panose="020B0503050000020004" pitchFamily="34" charset="0"/>
                  <a:ea typeface="Lato Semibold" panose="020F0502020204030203" pitchFamily="34" charset="0"/>
                  <a:cs typeface="Lato Semibold" panose="020F0502020204030203" pitchFamily="34" charset="0"/>
                </a:rPr>
                <a:t>Begriff A</a:t>
              </a:r>
            </a:p>
            <a:p>
              <a:pPr>
                <a:spcAft>
                  <a:spcPts val="600"/>
                </a:spcAft>
              </a:pPr>
              <a:r>
                <a:rPr lang="de-DE" sz="3200" dirty="0">
                  <a:solidFill>
                    <a:schemeClr val="bg1"/>
                  </a:solidFill>
                  <a:latin typeface="Fira Sans" panose="020B0503050000020004" pitchFamily="34" charset="0"/>
                  <a:ea typeface="Lato Semibold" panose="020F0502020204030203" pitchFamily="34" charset="0"/>
                  <a:cs typeface="Lato Semibold" panose="020F0502020204030203" pitchFamily="34" charset="0"/>
                </a:rPr>
                <a:t>  &gt; Begriff B</a:t>
              </a:r>
            </a:p>
            <a:p>
              <a:pPr>
                <a:spcAft>
                  <a:spcPts val="600"/>
                </a:spcAft>
              </a:pPr>
              <a:r>
                <a:rPr lang="de-DE" sz="3200" dirty="0">
                  <a:solidFill>
                    <a:schemeClr val="bg1"/>
                  </a:solidFill>
                  <a:latin typeface="Fira Sans" panose="020B0503050000020004" pitchFamily="34" charset="0"/>
                  <a:ea typeface="Lato Semibold" panose="020F0502020204030203" pitchFamily="34" charset="0"/>
                  <a:cs typeface="Lato Semibold" panose="020F0502020204030203" pitchFamily="34" charset="0"/>
                </a:rPr>
                <a:t>  &gt; Begriff C</a:t>
              </a:r>
            </a:p>
            <a:p>
              <a:pPr>
                <a:spcAft>
                  <a:spcPts val="600"/>
                </a:spcAft>
              </a:pPr>
              <a:r>
                <a:rPr lang="de-DE" sz="3200" dirty="0">
                  <a:solidFill>
                    <a:schemeClr val="bg1"/>
                  </a:solidFill>
                  <a:latin typeface="Fira Sans" panose="020B0503050000020004" pitchFamily="34" charset="0"/>
                  <a:ea typeface="Lato Semibold" panose="020F0502020204030203" pitchFamily="34" charset="0"/>
                  <a:cs typeface="Lato Semibold" panose="020F0502020204030203" pitchFamily="34" charset="0"/>
                </a:rPr>
                <a:t>Begriff D</a:t>
              </a:r>
            </a:p>
            <a:p>
              <a:pPr>
                <a:spcAft>
                  <a:spcPts val="600"/>
                </a:spcAft>
              </a:pPr>
              <a:r>
                <a:rPr lang="de-DE" sz="3200" dirty="0">
                  <a:solidFill>
                    <a:schemeClr val="bg1"/>
                  </a:solidFill>
                  <a:latin typeface="Fira Sans" panose="020B0503050000020004" pitchFamily="34" charset="0"/>
                  <a:ea typeface="Lato Semibold" panose="020F0502020204030203" pitchFamily="34" charset="0"/>
                  <a:cs typeface="Lato Semibold" panose="020F0502020204030203" pitchFamily="34" charset="0"/>
                </a:rPr>
                <a:t>  &gt; Begriff …</a:t>
              </a:r>
            </a:p>
          </p:txBody>
        </p:sp>
      </p:grpSp>
      <p:sp>
        <p:nvSpPr>
          <p:cNvPr id="5" name="Titel 4">
            <a:extLst>
              <a:ext uri="{FF2B5EF4-FFF2-40B4-BE49-F238E27FC236}">
                <a16:creationId xmlns:a16="http://schemas.microsoft.com/office/drawing/2014/main" id="{4C7FF757-D144-7BAD-9843-74522999916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57300" y="-1988345"/>
            <a:ext cx="15773400" cy="198834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DOLCE(5)</a:t>
            </a:r>
          </a:p>
        </p:txBody>
      </p:sp>
    </p:spTree>
    <p:extLst>
      <p:ext uri="{BB962C8B-B14F-4D97-AF65-F5344CB8AC3E}">
        <p14:creationId xmlns:p14="http://schemas.microsoft.com/office/powerpoint/2010/main" val="3164789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Grafik, Normdaten (GND)">
            <a:extLst>
              <a:ext uri="{FF2B5EF4-FFF2-40B4-BE49-F238E27FC236}">
                <a16:creationId xmlns:a16="http://schemas.microsoft.com/office/drawing/2014/main" id="{1A6B3B90-B8E2-4F90-8F2D-4978D34C8C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8700" y="1293019"/>
            <a:ext cx="13690600" cy="7700962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092AA038-5ABC-488A-9332-9F6C429F9ABF}"/>
              </a:ext>
            </a:extLst>
          </p:cNvPr>
          <p:cNvSpPr txBox="1"/>
          <p:nvPr/>
        </p:nvSpPr>
        <p:spPr>
          <a:xfrm>
            <a:off x="12039600" y="8993981"/>
            <a:ext cx="4065268" cy="30777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de-DE" sz="1400" dirty="0">
                <a:solidFill>
                  <a:schemeClr val="bg1"/>
                </a:solidFill>
                <a:latin typeface="Fira Sans Medium" panose="020B0603050000020004" pitchFamily="34" charset="0"/>
              </a:rPr>
              <a:t>©Martha Rosenkötter (DDK), CC-BY-SA 4.0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97716E8-3E01-9EC9-9870-781597D7D7F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57300" y="-1988345"/>
            <a:ext cx="15773400" cy="198834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DOLCE(6)</a:t>
            </a:r>
          </a:p>
        </p:txBody>
      </p:sp>
    </p:spTree>
    <p:extLst>
      <p:ext uri="{BB962C8B-B14F-4D97-AF65-F5344CB8AC3E}">
        <p14:creationId xmlns:p14="http://schemas.microsoft.com/office/powerpoint/2010/main" val="185480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EE939357-10EF-52DC-6474-3EBE4406699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57300" y="-1988345"/>
            <a:ext cx="15773400" cy="198834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DOLCE(7)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66206E1C-94E8-0F5C-D677-194944536AC1}"/>
              </a:ext>
            </a:extLst>
          </p:cNvPr>
          <p:cNvSpPr txBox="1"/>
          <p:nvPr/>
        </p:nvSpPr>
        <p:spPr>
          <a:xfrm>
            <a:off x="6773663" y="1953320"/>
            <a:ext cx="4740672" cy="19389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2000" dirty="0">
                <a:ln w="38100">
                  <a:gradFill>
                    <a:gsLst>
                      <a:gs pos="0">
                        <a:srgbClr val="007F5F"/>
                      </a:gs>
                      <a:gs pos="100000">
                        <a:srgbClr val="F2CC8F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Delicious Handrawn" pitchFamily="2" charset="0"/>
              </a:rPr>
              <a:t>DOLCE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7E6279B-5E67-EE75-0788-5693248DFB75}"/>
              </a:ext>
            </a:extLst>
          </p:cNvPr>
          <p:cNvSpPr txBox="1"/>
          <p:nvPr/>
        </p:nvSpPr>
        <p:spPr>
          <a:xfrm>
            <a:off x="3201788" y="4589502"/>
            <a:ext cx="11884421" cy="11079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6600" dirty="0">
                <a:solidFill>
                  <a:schemeClr val="bg1"/>
                </a:solidFill>
                <a:latin typeface="Fira Sans Medium" panose="020B0603050000020004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Listeneinträge anlegen</a:t>
            </a:r>
          </a:p>
        </p:txBody>
      </p:sp>
    </p:spTree>
    <p:extLst>
      <p:ext uri="{BB962C8B-B14F-4D97-AF65-F5344CB8AC3E}">
        <p14:creationId xmlns:p14="http://schemas.microsoft.com/office/powerpoint/2010/main" val="975343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xit" presetSubtype="8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CA92620F-8A7F-F9C5-1C43-DCAABB12354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57300" y="-1988345"/>
            <a:ext cx="15773400" cy="198834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DOLCE(8)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66206E1C-94E8-0F5C-D677-194944536AC1}"/>
              </a:ext>
            </a:extLst>
          </p:cNvPr>
          <p:cNvSpPr txBox="1"/>
          <p:nvPr/>
        </p:nvSpPr>
        <p:spPr>
          <a:xfrm>
            <a:off x="6773663" y="1953320"/>
            <a:ext cx="4740672" cy="19389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2000" dirty="0">
                <a:ln w="38100">
                  <a:gradFill>
                    <a:gsLst>
                      <a:gs pos="0">
                        <a:srgbClr val="007F5F"/>
                      </a:gs>
                      <a:gs pos="100000">
                        <a:srgbClr val="F2CC8F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Delicious Handrawn" pitchFamily="2" charset="0"/>
              </a:rPr>
              <a:t>DOLCE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7E6279B-5E67-EE75-0788-5693248DFB75}"/>
              </a:ext>
            </a:extLst>
          </p:cNvPr>
          <p:cNvSpPr txBox="1"/>
          <p:nvPr/>
        </p:nvSpPr>
        <p:spPr>
          <a:xfrm>
            <a:off x="3201788" y="4589502"/>
            <a:ext cx="11884421" cy="11079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6600" dirty="0">
                <a:solidFill>
                  <a:schemeClr val="bg1"/>
                </a:solidFill>
                <a:latin typeface="Fira Sans Medium" panose="020B0603050000020004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Normdaten</a:t>
            </a:r>
          </a:p>
        </p:txBody>
      </p:sp>
    </p:spTree>
    <p:extLst>
      <p:ext uri="{BB962C8B-B14F-4D97-AF65-F5344CB8AC3E}">
        <p14:creationId xmlns:p14="http://schemas.microsoft.com/office/powerpoint/2010/main" val="228687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xit" presetSubtype="8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157</Words>
  <Application>Microsoft Office PowerPoint</Application>
  <PresentationFormat>Benutzerdefiniert</PresentationFormat>
  <Paragraphs>56</Paragraphs>
  <Slides>13</Slides>
  <Notes>0</Notes>
  <HiddenSlides>1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21" baseType="lpstr">
      <vt:lpstr>Delicious Handrawn</vt:lpstr>
      <vt:lpstr>Calibri</vt:lpstr>
      <vt:lpstr>Arial</vt:lpstr>
      <vt:lpstr>Fira Sans</vt:lpstr>
      <vt:lpstr>Fira Sans SemiBold</vt:lpstr>
      <vt:lpstr>Fira Sans Medium</vt:lpstr>
      <vt:lpstr>Calibri Light</vt:lpstr>
      <vt:lpstr>Office</vt:lpstr>
      <vt:lpstr>DOLCE</vt:lpstr>
      <vt:lpstr>DOLCE(1)</vt:lpstr>
      <vt:lpstr>DOLCE(2)</vt:lpstr>
      <vt:lpstr>DOLCE(3)</vt:lpstr>
      <vt:lpstr>DOLCE(4)</vt:lpstr>
      <vt:lpstr>DOLCE(5)</vt:lpstr>
      <vt:lpstr>DOLCE(6)</vt:lpstr>
      <vt:lpstr>DOLCE(7)</vt:lpstr>
      <vt:lpstr>DOLCE(8)</vt:lpstr>
      <vt:lpstr>DOLCE(9)</vt:lpstr>
      <vt:lpstr>DOLCE(10)</vt:lpstr>
      <vt:lpstr>DOLCE(11)</vt:lpstr>
      <vt:lpstr>DOLCE(12)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Burger, Sebastian</dc:creator>
  <cp:lastModifiedBy>Qais Alftyani</cp:lastModifiedBy>
  <cp:revision>185</cp:revision>
  <dcterms:created xsi:type="dcterms:W3CDTF">2023-09-12T08:00:36Z</dcterms:created>
  <dcterms:modified xsi:type="dcterms:W3CDTF">2024-07-29T12:55:05Z</dcterms:modified>
</cp:coreProperties>
</file>