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66" r:id="rId2"/>
    <p:sldId id="316" r:id="rId3"/>
    <p:sldId id="333" r:id="rId4"/>
    <p:sldId id="321" r:id="rId5"/>
    <p:sldId id="335" r:id="rId6"/>
    <p:sldId id="336" r:id="rId7"/>
    <p:sldId id="326" r:id="rId8"/>
    <p:sldId id="278" r:id="rId9"/>
  </p:sldIdLst>
  <p:sldSz cx="18288000" cy="10287000"/>
  <p:notesSz cx="6858000" cy="9144000"/>
  <p:embeddedFontLst>
    <p:embeddedFont>
      <p:font typeface="Delicious Handrawn" panose="020B0604020202020204" charset="0"/>
      <p:regular r:id="rId10"/>
    </p:embeddedFont>
    <p:embeddedFont>
      <p:font typeface="Fira Sans Medium" panose="020B0603050000020004" pitchFamily="34" charset="0"/>
      <p:regular r:id="rId11"/>
      <p:italic r:id="rId12"/>
    </p:embeddedFont>
    <p:embeddedFont>
      <p:font typeface="Fira Sans SemiBold" panose="020B0603050000020004" pitchFamily="34" charset="0"/>
      <p:bold r:id="rId13"/>
      <p:boldItalic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3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CC8F"/>
    <a:srgbClr val="262626"/>
    <a:srgbClr val="007F5F"/>
    <a:srgbClr val="E17D61"/>
    <a:srgbClr val="FFFF3F"/>
    <a:srgbClr val="55A630"/>
    <a:srgbClr val="B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86441" autoAdjust="0"/>
  </p:normalViewPr>
  <p:slideViewPr>
    <p:cSldViewPr snapToGrid="0" showGuides="1">
      <p:cViewPr varScale="1">
        <p:scale>
          <a:sx n="39" d="100"/>
          <a:sy n="39" d="100"/>
        </p:scale>
        <p:origin x="51" y="498"/>
      </p:cViewPr>
      <p:guideLst>
        <p:guide orient="horz" pos="3263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9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20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44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9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3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10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4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59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33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8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007F5F"/>
            </a:gs>
            <a:gs pos="100000">
              <a:srgbClr val="F2CC8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D8869-FD98-41F7-A956-04C3169E4897}" type="datetimeFigureOut">
              <a:rPr lang="de-DE" smtClean="0"/>
              <a:t>29.07.2024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B198-483F-47D6-843F-CB1D89559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0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DFE8ABC-C7C7-684F-9B98-2EB0CD7481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</a:t>
            </a:r>
          </a:p>
        </p:txBody>
      </p:sp>
      <p:grpSp>
        <p:nvGrpSpPr>
          <p:cNvPr id="10" name="Gruppieren 9" descr="DOLCE, Präsentieren und Visualisieren">
            <a:extLst>
              <a:ext uri="{FF2B5EF4-FFF2-40B4-BE49-F238E27FC236}">
                <a16:creationId xmlns:a16="http://schemas.microsoft.com/office/drawing/2014/main" id="{C87C2DC9-EDA1-0767-7B60-375CBC9A8421}"/>
              </a:ext>
            </a:extLst>
          </p:cNvPr>
          <p:cNvGrpSpPr/>
          <p:nvPr/>
        </p:nvGrpSpPr>
        <p:grpSpPr>
          <a:xfrm>
            <a:off x="4237898" y="2715067"/>
            <a:ext cx="9812204" cy="4108817"/>
            <a:chOff x="4596809" y="2507319"/>
            <a:chExt cx="9812204" cy="410881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6206E1C-94E8-0F5C-D677-194944536AC1}"/>
                </a:ext>
              </a:extLst>
            </p:cNvPr>
            <p:cNvSpPr txBox="1"/>
            <p:nvPr/>
          </p:nvSpPr>
          <p:spPr>
            <a:xfrm>
              <a:off x="5600439" y="2507319"/>
              <a:ext cx="7804942" cy="32778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700" dirty="0">
                  <a:ln w="38100">
                    <a:gradFill>
                      <a:gsLst>
                        <a:gs pos="0">
                          <a:srgbClr val="007F5F"/>
                        </a:gs>
                        <a:gs pos="100000">
                          <a:srgbClr val="F2CC8F"/>
                        </a:gs>
                      </a:gsLst>
                      <a:lin ang="5400000" scaled="1"/>
                    </a:gradFill>
                  </a:ln>
                  <a:solidFill>
                    <a:schemeClr val="bg1"/>
                  </a:solidFill>
                  <a:latin typeface="Delicious Handrawn" pitchFamily="2" charset="0"/>
                </a:rPr>
                <a:t>DOLCE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E6279B-5E67-EE75-0788-5693248DFB75}"/>
                </a:ext>
              </a:extLst>
            </p:cNvPr>
            <p:cNvSpPr txBox="1"/>
            <p:nvPr/>
          </p:nvSpPr>
          <p:spPr>
            <a:xfrm>
              <a:off x="4596809" y="5785139"/>
              <a:ext cx="9812204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48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- Präsentieren und Visualisieren 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0556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D9DAAF2-7D18-335F-F839-94DA5071031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DOLCE(1)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5241528" y="472231"/>
            <a:ext cx="7804942" cy="32778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207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0E69601-0D5F-4E91-B1BD-E735432CA46E}"/>
              </a:ext>
            </a:extLst>
          </p:cNvPr>
          <p:cNvSpPr txBox="1"/>
          <p:nvPr/>
        </p:nvSpPr>
        <p:spPr>
          <a:xfrm>
            <a:off x="4237897" y="3744602"/>
            <a:ext cx="9812204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- Präsentieren </a:t>
            </a:r>
            <a:r>
              <a:rPr lang="de-DE" sz="480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und Visualisieren </a:t>
            </a:r>
            <a:r>
              <a:rPr lang="de-DE" sz="48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-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76062AF-D7A1-4D97-BA8D-420E3AB54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90168" y="5973234"/>
            <a:ext cx="15907664" cy="3277820"/>
          </a:xfrm>
          <a:prstGeom prst="roundRect">
            <a:avLst>
              <a:gd name="adj" fmla="val 4764"/>
            </a:avLst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26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0951D1-0C43-6376-82F2-1AF97B198740}"/>
              </a:ext>
            </a:extLst>
          </p:cNvPr>
          <p:cNvSpPr txBox="1"/>
          <p:nvPr/>
        </p:nvSpPr>
        <p:spPr>
          <a:xfrm>
            <a:off x="1556951" y="6383284"/>
            <a:ext cx="15178988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Präsentationen erstellen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Datenblätter exportieren</a:t>
            </a:r>
          </a:p>
          <a:p>
            <a:pPr marL="514350" indent="-514350">
              <a:spcAft>
                <a:spcPts val="3600"/>
              </a:spcAft>
              <a:buFont typeface="Fira Sans SemiBold" panose="020B0603050000020004" pitchFamily="34" charset="0"/>
              <a:buChar char="&gt;"/>
            </a:pPr>
            <a:r>
              <a:rPr lang="de-DE" sz="3200" dirty="0">
                <a:solidFill>
                  <a:srgbClr val="262626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Virtuelle Ausstellungen kennenlernen</a:t>
            </a:r>
          </a:p>
        </p:txBody>
      </p:sp>
    </p:spTree>
    <p:extLst>
      <p:ext uri="{BB962C8B-B14F-4D97-AF65-F5344CB8AC3E}">
        <p14:creationId xmlns:p14="http://schemas.microsoft.com/office/powerpoint/2010/main" val="19839283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855B8C5-D9A9-ACD6-88A8-1389EAF6D4A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DOLCE(2)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Präsentationen erstellen</a:t>
            </a:r>
          </a:p>
        </p:txBody>
      </p:sp>
    </p:spTree>
    <p:extLst>
      <p:ext uri="{BB962C8B-B14F-4D97-AF65-F5344CB8AC3E}">
        <p14:creationId xmlns:p14="http://schemas.microsoft.com/office/powerpoint/2010/main" val="97534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65570BB-C5F0-D945-35D7-DC87D06B3D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DOLCE(3)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Datenblätter exportieren</a:t>
            </a:r>
          </a:p>
        </p:txBody>
      </p:sp>
    </p:spTree>
    <p:extLst>
      <p:ext uri="{BB962C8B-B14F-4D97-AF65-F5344CB8AC3E}">
        <p14:creationId xmlns:p14="http://schemas.microsoft.com/office/powerpoint/2010/main" val="14591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31CC30A-C32A-5BF8-A8F2-E71BBE9168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DOLCE(4)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06E1C-94E8-0F5C-D677-194944536AC1}"/>
              </a:ext>
            </a:extLst>
          </p:cNvPr>
          <p:cNvSpPr txBox="1"/>
          <p:nvPr/>
        </p:nvSpPr>
        <p:spPr>
          <a:xfrm>
            <a:off x="6773663" y="1953320"/>
            <a:ext cx="4740672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12000" dirty="0">
                <a:ln w="38100">
                  <a:gradFill>
                    <a:gsLst>
                      <a:gs pos="0">
                        <a:srgbClr val="007F5F"/>
                      </a:gs>
                      <a:gs pos="100000">
                        <a:srgbClr val="F2CC8F"/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latin typeface="Delicious Handrawn" pitchFamily="2" charset="0"/>
              </a:rPr>
              <a:t>DOLCE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7E6279B-5E67-EE75-0788-5693248DFB75}"/>
              </a:ext>
            </a:extLst>
          </p:cNvPr>
          <p:cNvSpPr txBox="1"/>
          <p:nvPr/>
        </p:nvSpPr>
        <p:spPr>
          <a:xfrm>
            <a:off x="3201788" y="4589502"/>
            <a:ext cx="11884421" cy="21236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Virtuelle Ausstellungen kennenlernen</a:t>
            </a:r>
          </a:p>
        </p:txBody>
      </p:sp>
    </p:spTree>
    <p:extLst>
      <p:ext uri="{BB962C8B-B14F-4D97-AF65-F5344CB8AC3E}">
        <p14:creationId xmlns:p14="http://schemas.microsoft.com/office/powerpoint/2010/main" val="311664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2E4FA7-D8E8-F32B-3D46-8B62978FF4B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DOLCE(5)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F954F93-6076-4EE2-9FDB-A353DBEE130C}"/>
              </a:ext>
            </a:extLst>
          </p:cNvPr>
          <p:cNvSpPr txBox="1"/>
          <p:nvPr/>
        </p:nvSpPr>
        <p:spPr>
          <a:xfrm>
            <a:off x="4237898" y="3866227"/>
            <a:ext cx="9812204" cy="25545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8000" dirty="0">
                <a:solidFill>
                  <a:schemeClr val="bg1"/>
                </a:solidFill>
                <a:latin typeface="Fira Sans Medium" panose="020B0603050000020004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Virtuelle Ausstellungen</a:t>
            </a:r>
          </a:p>
        </p:txBody>
      </p:sp>
    </p:spTree>
    <p:extLst>
      <p:ext uri="{BB962C8B-B14F-4D97-AF65-F5344CB8AC3E}">
        <p14:creationId xmlns:p14="http://schemas.microsoft.com/office/powerpoint/2010/main" val="3008632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E923CA5-405E-9D4B-2ADE-35BF5429E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24287" y="2962426"/>
            <a:ext cx="10639425" cy="4362147"/>
            <a:chOff x="3824287" y="3028950"/>
            <a:chExt cx="10639425" cy="436214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BC9A4546-708A-72D2-9F49-1A686E1744D9}"/>
                </a:ext>
              </a:extLst>
            </p:cNvPr>
            <p:cNvSpPr txBox="1"/>
            <p:nvPr/>
          </p:nvSpPr>
          <p:spPr>
            <a:xfrm>
              <a:off x="3824287" y="3028950"/>
              <a:ext cx="10639425" cy="221599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3800" dirty="0">
                  <a:solidFill>
                    <a:schemeClr val="bg1"/>
                  </a:solidFill>
                </a:rPr>
                <a:t>🎉🥳🎉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8A7917FF-EFA1-B23B-756A-A6FF79E2AEDC}"/>
                </a:ext>
              </a:extLst>
            </p:cNvPr>
            <p:cNvSpPr txBox="1"/>
            <p:nvPr/>
          </p:nvSpPr>
          <p:spPr>
            <a:xfrm>
              <a:off x="5241528" y="5821437"/>
              <a:ext cx="7804942" cy="156966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600" dirty="0">
                  <a:solidFill>
                    <a:schemeClr val="bg1"/>
                  </a:solidFill>
                  <a:latin typeface="Fira Sans Medium" panose="020B0603050000020004" pitchFamily="34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Geschafft!</a:t>
              </a:r>
            </a:p>
          </p:txBody>
        </p:sp>
      </p:grpSp>
      <p:sp>
        <p:nvSpPr>
          <p:cNvPr id="5" name="Titel 4">
            <a:extLst>
              <a:ext uri="{FF2B5EF4-FFF2-40B4-BE49-F238E27FC236}">
                <a16:creationId xmlns:a16="http://schemas.microsoft.com/office/drawing/2014/main" id="{ED50341D-BA21-1733-CABE-F6B7EF4700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DOLCE(6)</a:t>
            </a:r>
          </a:p>
        </p:txBody>
      </p:sp>
    </p:spTree>
    <p:extLst>
      <p:ext uri="{BB962C8B-B14F-4D97-AF65-F5344CB8AC3E}">
        <p14:creationId xmlns:p14="http://schemas.microsoft.com/office/powerpoint/2010/main" val="2949985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5673952-094E-F355-7B87-1CD7D52DF7D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-1988345"/>
            <a:ext cx="15773400" cy="1988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DOLCE(7)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3687EE-714E-4641-BC06-E34F148B5D39}"/>
              </a:ext>
            </a:extLst>
          </p:cNvPr>
          <p:cNvSpPr txBox="1"/>
          <p:nvPr/>
        </p:nvSpPr>
        <p:spPr>
          <a:xfrm>
            <a:off x="5172077" y="674384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Ein Projekt von:</a:t>
            </a:r>
          </a:p>
        </p:txBody>
      </p:sp>
      <p:grpSp>
        <p:nvGrpSpPr>
          <p:cNvPr id="14" name="Gruppieren 13" descr="Logos: Universitätsbibliothek Frankfurt am Main, Sammlungen">
            <a:extLst>
              <a:ext uri="{FF2B5EF4-FFF2-40B4-BE49-F238E27FC236}">
                <a16:creationId xmlns:a16="http://schemas.microsoft.com/office/drawing/2014/main" id="{4DD39564-65D5-421B-8B0C-C65F55925EA2}"/>
              </a:ext>
            </a:extLst>
          </p:cNvPr>
          <p:cNvGrpSpPr/>
          <p:nvPr/>
        </p:nvGrpSpPr>
        <p:grpSpPr>
          <a:xfrm>
            <a:off x="2328125" y="1753741"/>
            <a:ext cx="13504534" cy="3348986"/>
            <a:chOff x="1992875" y="1272273"/>
            <a:chExt cx="9003023" cy="223265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D834B0BA-3B23-487D-99DA-B594BDFBF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2875" y="1272273"/>
              <a:ext cx="2865591" cy="2232657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32D684F-3DC3-4362-A01B-843B59A46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57173" y="2152650"/>
              <a:ext cx="5038725" cy="1276350"/>
            </a:xfrm>
            <a:prstGeom prst="rect">
              <a:avLst/>
            </a:prstGeom>
          </p:spPr>
        </p:pic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29C50D2F-62BF-4282-A6BE-3F81C95DAE9C}"/>
              </a:ext>
            </a:extLst>
          </p:cNvPr>
          <p:cNvSpPr txBox="1"/>
          <p:nvPr/>
        </p:nvSpPr>
        <p:spPr>
          <a:xfrm>
            <a:off x="4898917" y="6325399"/>
            <a:ext cx="836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>
                <a:solidFill>
                  <a:schemeClr val="bg1"/>
                </a:solidFill>
                <a:latin typeface="Fira Sans SemiBold" panose="020B0603050000020004" pitchFamily="34" charset="0"/>
              </a:rPr>
              <a:t>DOLCE wird gefördert durch:</a:t>
            </a:r>
          </a:p>
        </p:txBody>
      </p:sp>
      <p:pic>
        <p:nvPicPr>
          <p:cNvPr id="6" name="Grafik 5" descr="Logo DigiTeLL">
            <a:extLst>
              <a:ext uri="{FF2B5EF4-FFF2-40B4-BE49-F238E27FC236}">
                <a16:creationId xmlns:a16="http://schemas.microsoft.com/office/drawing/2014/main" id="{7039ACAA-558E-4839-B2A3-7360CCB65F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696" y="7846316"/>
            <a:ext cx="6955988" cy="1453136"/>
          </a:xfrm>
          <a:prstGeom prst="rect">
            <a:avLst/>
          </a:prstGeom>
        </p:spPr>
      </p:pic>
      <p:pic>
        <p:nvPicPr>
          <p:cNvPr id="4" name="Grafik 3" descr="Logo Stiftung Innovation in der Hochschullehre">
            <a:extLst>
              <a:ext uri="{FF2B5EF4-FFF2-40B4-BE49-F238E27FC236}">
                <a16:creationId xmlns:a16="http://schemas.microsoft.com/office/drawing/2014/main" id="{1D7ED1BC-5C93-4F7A-AD6F-DBDB73E7AD5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096" y="6858768"/>
            <a:ext cx="7816636" cy="342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99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72</Words>
  <Application>Microsoft Office PowerPoint</Application>
  <PresentationFormat>Benutzerdefiniert</PresentationFormat>
  <Paragraphs>26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Fira Sans SemiBold</vt:lpstr>
      <vt:lpstr>Arial</vt:lpstr>
      <vt:lpstr>Calibri</vt:lpstr>
      <vt:lpstr>Fira Sans Medium</vt:lpstr>
      <vt:lpstr>Delicious Handrawn</vt:lpstr>
      <vt:lpstr>Calibri Light</vt:lpstr>
      <vt:lpstr>Office</vt:lpstr>
      <vt:lpstr>DOLCE</vt:lpstr>
      <vt:lpstr>DOLCE(1)</vt:lpstr>
      <vt:lpstr>DOLCE(2)</vt:lpstr>
      <vt:lpstr>DOLCE(3)</vt:lpstr>
      <vt:lpstr>DOLCE(4)</vt:lpstr>
      <vt:lpstr>DOLCE(5)</vt:lpstr>
      <vt:lpstr>DOLCE(6)</vt:lpstr>
      <vt:lpstr>DOLCE(7)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Burger, Sebastian</dc:creator>
  <cp:lastModifiedBy>Qais Alftyani</cp:lastModifiedBy>
  <cp:revision>196</cp:revision>
  <dcterms:created xsi:type="dcterms:W3CDTF">2023-09-12T08:00:36Z</dcterms:created>
  <dcterms:modified xsi:type="dcterms:W3CDTF">2024-07-29T13:13:38Z</dcterms:modified>
</cp:coreProperties>
</file>