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</p:sldMasterIdLst>
  <p:sldIdLst>
    <p:sldId id="266" r:id="rId2"/>
    <p:sldId id="316" r:id="rId3"/>
    <p:sldId id="319" r:id="rId4"/>
    <p:sldId id="320" r:id="rId5"/>
    <p:sldId id="321" r:id="rId6"/>
    <p:sldId id="324" r:id="rId7"/>
    <p:sldId id="322" r:id="rId8"/>
    <p:sldId id="323" r:id="rId9"/>
    <p:sldId id="328" r:id="rId10"/>
    <p:sldId id="326" r:id="rId11"/>
    <p:sldId id="327" r:id="rId12"/>
    <p:sldId id="278" r:id="rId13"/>
  </p:sldIdLst>
  <p:sldSz cx="18288000" cy="10287000"/>
  <p:notesSz cx="6858000" cy="9144000"/>
  <p:embeddedFontLst>
    <p:embeddedFont>
      <p:font typeface="Delicious Handrawn" panose="020B0604020202020204" charset="0"/>
      <p:regular r:id="rId14"/>
    </p:embeddedFont>
    <p:embeddedFont>
      <p:font typeface="Fira Sans" panose="020B0503050000020004" pitchFamily="34" charset="0"/>
      <p:regular r:id="rId15"/>
      <p:bold r:id="rId16"/>
      <p:italic r:id="rId17"/>
      <p:boldItalic r:id="rId18"/>
    </p:embeddedFont>
    <p:embeddedFont>
      <p:font typeface="Fira Sans Medium" panose="020B0603050000020004" pitchFamily="34" charset="0"/>
      <p:regular r:id="rId19"/>
      <p:italic r:id="rId20"/>
    </p:embeddedFont>
    <p:embeddedFont>
      <p:font typeface="Fira Sans SemiBold" panose="020B0603050000020004" pitchFamily="34" charset="0"/>
      <p:bold r:id="rId21"/>
      <p:boldItalic r:id="rId2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007F5F"/>
    <a:srgbClr val="F2CC8F"/>
    <a:srgbClr val="E17D61"/>
    <a:srgbClr val="FFFF3F"/>
    <a:srgbClr val="55A630"/>
    <a:srgbClr val="B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98" autoAdjust="0"/>
    <p:restoredTop sz="94684" autoAdjust="0"/>
  </p:normalViewPr>
  <p:slideViewPr>
    <p:cSldViewPr snapToGrid="0" showGuides="1">
      <p:cViewPr varScale="1">
        <p:scale>
          <a:sx n="56" d="100"/>
          <a:sy n="56" d="100"/>
        </p:scale>
        <p:origin x="435" y="57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559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420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9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446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49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437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7102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46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959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333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684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007F5F"/>
            </a:gs>
            <a:gs pos="100000">
              <a:srgbClr val="F2CC8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0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9613B86-DB3E-5183-1470-463A25B60E4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</a:t>
            </a:r>
          </a:p>
        </p:txBody>
      </p:sp>
      <p:grpSp>
        <p:nvGrpSpPr>
          <p:cNvPr id="10" name="Gruppieren 9" descr="DOLCE, Fachdatenbanken">
            <a:extLst>
              <a:ext uri="{FF2B5EF4-FFF2-40B4-BE49-F238E27FC236}">
                <a16:creationId xmlns:a16="http://schemas.microsoft.com/office/drawing/2014/main" id="{C87C2DC9-EDA1-0767-7B60-375CBC9A8421}"/>
              </a:ext>
            </a:extLst>
          </p:cNvPr>
          <p:cNvGrpSpPr/>
          <p:nvPr/>
        </p:nvGrpSpPr>
        <p:grpSpPr>
          <a:xfrm>
            <a:off x="5241528" y="2715067"/>
            <a:ext cx="7804943" cy="4108817"/>
            <a:chOff x="5600439" y="2507319"/>
            <a:chExt cx="7804943" cy="410881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66206E1C-94E8-0F5C-D677-194944536AC1}"/>
                </a:ext>
              </a:extLst>
            </p:cNvPr>
            <p:cNvSpPr txBox="1"/>
            <p:nvPr/>
          </p:nvSpPr>
          <p:spPr>
            <a:xfrm>
              <a:off x="5600439" y="2507319"/>
              <a:ext cx="7804942" cy="32778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700" dirty="0">
                  <a:ln w="38100">
                    <a:gradFill>
                      <a:gsLst>
                        <a:gs pos="0">
                          <a:srgbClr val="007F5F"/>
                        </a:gs>
                        <a:gs pos="100000">
                          <a:srgbClr val="F2CC8F"/>
                        </a:gs>
                      </a:gsLst>
                      <a:lin ang="5400000" scaled="1"/>
                    </a:gradFill>
                  </a:ln>
                  <a:solidFill>
                    <a:schemeClr val="bg1"/>
                  </a:solidFill>
                  <a:latin typeface="Delicious Handrawn" pitchFamily="2" charset="0"/>
                </a:rPr>
                <a:t>DOLCE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7E6279B-5E67-EE75-0788-5693248DFB75}"/>
                </a:ext>
              </a:extLst>
            </p:cNvPr>
            <p:cNvSpPr txBox="1"/>
            <p:nvPr/>
          </p:nvSpPr>
          <p:spPr>
            <a:xfrm>
              <a:off x="5600440" y="5785139"/>
              <a:ext cx="7804942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48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- Fachdatenbanken 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0556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E923CA5-405E-9D4B-2ADE-35BF5429E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24287" y="2962426"/>
            <a:ext cx="10639425" cy="4362147"/>
            <a:chOff x="3824287" y="3028950"/>
            <a:chExt cx="10639425" cy="436214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BC9A4546-708A-72D2-9F49-1A686E1744D9}"/>
                </a:ext>
              </a:extLst>
            </p:cNvPr>
            <p:cNvSpPr txBox="1"/>
            <p:nvPr/>
          </p:nvSpPr>
          <p:spPr>
            <a:xfrm>
              <a:off x="3824287" y="3028950"/>
              <a:ext cx="10639425" cy="221599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3800" dirty="0">
                  <a:solidFill>
                    <a:schemeClr val="bg1"/>
                  </a:solidFill>
                </a:rPr>
                <a:t>🎉🥳🎉</a:t>
              </a:r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8A7917FF-EFA1-B23B-756A-A6FF79E2AEDC}"/>
                </a:ext>
              </a:extLst>
            </p:cNvPr>
            <p:cNvSpPr txBox="1"/>
            <p:nvPr/>
          </p:nvSpPr>
          <p:spPr>
            <a:xfrm>
              <a:off x="5241528" y="5821437"/>
              <a:ext cx="7804942" cy="156966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6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Geschafft!</a:t>
              </a:r>
            </a:p>
          </p:txBody>
        </p:sp>
      </p:grpSp>
      <p:sp>
        <p:nvSpPr>
          <p:cNvPr id="5" name="Titel 4">
            <a:extLst>
              <a:ext uri="{FF2B5EF4-FFF2-40B4-BE49-F238E27FC236}">
                <a16:creationId xmlns:a16="http://schemas.microsoft.com/office/drawing/2014/main" id="{CF30E6DC-F6E4-6138-0F5E-34549636EF3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DOLCE(9)</a:t>
            </a:r>
          </a:p>
        </p:txBody>
      </p:sp>
    </p:spTree>
    <p:extLst>
      <p:ext uri="{BB962C8B-B14F-4D97-AF65-F5344CB8AC3E}">
        <p14:creationId xmlns:p14="http://schemas.microsoft.com/office/powerpoint/2010/main" val="2949985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C5AC41-6200-C030-B216-35EFBF577D2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DOLCE(10)</a:t>
            </a:r>
          </a:p>
        </p:txBody>
      </p:sp>
    </p:spTree>
    <p:extLst>
      <p:ext uri="{BB962C8B-B14F-4D97-AF65-F5344CB8AC3E}">
        <p14:creationId xmlns:p14="http://schemas.microsoft.com/office/powerpoint/2010/main" val="1076654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6E4AA11-755C-62C2-3221-7FF2C48141C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DOLCE(11)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33687EE-714E-4641-BC06-E34F148B5D39}"/>
              </a:ext>
            </a:extLst>
          </p:cNvPr>
          <p:cNvSpPr txBox="1"/>
          <p:nvPr/>
        </p:nvSpPr>
        <p:spPr>
          <a:xfrm>
            <a:off x="5172077" y="674384"/>
            <a:ext cx="836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>
                <a:solidFill>
                  <a:schemeClr val="bg1"/>
                </a:solidFill>
                <a:latin typeface="Fira Sans SemiBold" panose="020B0603050000020004" pitchFamily="34" charset="0"/>
              </a:rPr>
              <a:t>Ein Projekt von:</a:t>
            </a:r>
          </a:p>
        </p:txBody>
      </p:sp>
      <p:grpSp>
        <p:nvGrpSpPr>
          <p:cNvPr id="14" name="Gruppieren 13" descr="Logos: Universitätsbibliothek Frankfurt am Main, Sammlungen">
            <a:extLst>
              <a:ext uri="{FF2B5EF4-FFF2-40B4-BE49-F238E27FC236}">
                <a16:creationId xmlns:a16="http://schemas.microsoft.com/office/drawing/2014/main" id="{4DD39564-65D5-421B-8B0C-C65F55925EA2}"/>
              </a:ext>
            </a:extLst>
          </p:cNvPr>
          <p:cNvGrpSpPr/>
          <p:nvPr/>
        </p:nvGrpSpPr>
        <p:grpSpPr>
          <a:xfrm>
            <a:off x="2328125" y="1753741"/>
            <a:ext cx="13504534" cy="3348986"/>
            <a:chOff x="1992875" y="1272273"/>
            <a:chExt cx="9003023" cy="2232657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D834B0BA-3B23-487D-99DA-B594BDFBF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2875" y="1272273"/>
              <a:ext cx="2865591" cy="2232657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132D684F-3DC3-4362-A01B-843B59A46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957173" y="2152650"/>
              <a:ext cx="5038725" cy="1276350"/>
            </a:xfrm>
            <a:prstGeom prst="rect">
              <a:avLst/>
            </a:prstGeom>
          </p:spPr>
        </p:pic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29C50D2F-62BF-4282-A6BE-3F81C95DAE9C}"/>
              </a:ext>
            </a:extLst>
          </p:cNvPr>
          <p:cNvSpPr txBox="1"/>
          <p:nvPr/>
        </p:nvSpPr>
        <p:spPr>
          <a:xfrm>
            <a:off x="4898917" y="6325399"/>
            <a:ext cx="836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>
                <a:solidFill>
                  <a:schemeClr val="bg1"/>
                </a:solidFill>
                <a:latin typeface="Fira Sans SemiBold" panose="020B0603050000020004" pitchFamily="34" charset="0"/>
              </a:rPr>
              <a:t>DOLCE wird gefördert durch:</a:t>
            </a:r>
          </a:p>
        </p:txBody>
      </p:sp>
      <p:pic>
        <p:nvPicPr>
          <p:cNvPr id="6" name="Grafik 5" descr="Logo DigiTeLL">
            <a:extLst>
              <a:ext uri="{FF2B5EF4-FFF2-40B4-BE49-F238E27FC236}">
                <a16:creationId xmlns:a16="http://schemas.microsoft.com/office/drawing/2014/main" id="{7039ACAA-558E-4839-B2A3-7360CCB65F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696" y="7846316"/>
            <a:ext cx="6955988" cy="1453136"/>
          </a:xfrm>
          <a:prstGeom prst="rect">
            <a:avLst/>
          </a:prstGeom>
        </p:spPr>
      </p:pic>
      <p:pic>
        <p:nvPicPr>
          <p:cNvPr id="4" name="Grafik 3" descr="Logo Stiftung Innovation in der Hochschullehre">
            <a:extLst>
              <a:ext uri="{FF2B5EF4-FFF2-40B4-BE49-F238E27FC236}">
                <a16:creationId xmlns:a16="http://schemas.microsoft.com/office/drawing/2014/main" id="{1D7ED1BC-5C93-4F7A-AD6F-DBDB73E7AD5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096" y="6858768"/>
            <a:ext cx="7816636" cy="342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99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FB79C9A-F655-99ED-3D2A-588E581A939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DOLCE(1)</a:t>
            </a:r>
          </a:p>
        </p:txBody>
      </p:sp>
      <p:grpSp>
        <p:nvGrpSpPr>
          <p:cNvPr id="10" name="Gruppieren 9" descr="DOLCE, Fachdatenbanken">
            <a:extLst>
              <a:ext uri="{FF2B5EF4-FFF2-40B4-BE49-F238E27FC236}">
                <a16:creationId xmlns:a16="http://schemas.microsoft.com/office/drawing/2014/main" id="{C87C2DC9-EDA1-0767-7B60-375CBC9A8421}"/>
              </a:ext>
            </a:extLst>
          </p:cNvPr>
          <p:cNvGrpSpPr/>
          <p:nvPr/>
        </p:nvGrpSpPr>
        <p:grpSpPr>
          <a:xfrm>
            <a:off x="5241528" y="472231"/>
            <a:ext cx="7804943" cy="4108817"/>
            <a:chOff x="5600439" y="2507319"/>
            <a:chExt cx="7804943" cy="410881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66206E1C-94E8-0F5C-D677-194944536AC1}"/>
                </a:ext>
              </a:extLst>
            </p:cNvPr>
            <p:cNvSpPr txBox="1"/>
            <p:nvPr/>
          </p:nvSpPr>
          <p:spPr>
            <a:xfrm>
              <a:off x="5600439" y="2507319"/>
              <a:ext cx="7804942" cy="32778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700" dirty="0">
                  <a:ln w="38100">
                    <a:gradFill>
                      <a:gsLst>
                        <a:gs pos="0">
                          <a:srgbClr val="007F5F"/>
                        </a:gs>
                        <a:gs pos="100000">
                          <a:srgbClr val="F2CC8F"/>
                        </a:gs>
                      </a:gsLst>
                      <a:lin ang="5400000" scaled="1"/>
                    </a:gradFill>
                  </a:ln>
                  <a:solidFill>
                    <a:schemeClr val="bg1"/>
                  </a:solidFill>
                  <a:latin typeface="Delicious Handrawn" pitchFamily="2" charset="0"/>
                </a:rPr>
                <a:t>DOLCE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7E6279B-5E67-EE75-0788-5693248DFB75}"/>
                </a:ext>
              </a:extLst>
            </p:cNvPr>
            <p:cNvSpPr txBox="1"/>
            <p:nvPr/>
          </p:nvSpPr>
          <p:spPr>
            <a:xfrm>
              <a:off x="5600440" y="5785139"/>
              <a:ext cx="7804942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48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- Fachdatenbanken -</a:t>
              </a:r>
            </a:p>
          </p:txBody>
        </p:sp>
      </p:grp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976062AF-D7A1-4D97-BA8D-420E3AB54B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90168" y="5143500"/>
            <a:ext cx="15907664" cy="4267201"/>
          </a:xfrm>
          <a:prstGeom prst="roundRect">
            <a:avLst>
              <a:gd name="adj" fmla="val 4764"/>
            </a:avLst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26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C0951D1-0C43-6376-82F2-1AF97B198740}"/>
              </a:ext>
            </a:extLst>
          </p:cNvPr>
          <p:cNvSpPr txBox="1"/>
          <p:nvPr/>
        </p:nvSpPr>
        <p:spPr>
          <a:xfrm>
            <a:off x="1556951" y="5553551"/>
            <a:ext cx="15178988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Relevante Fachdatenbanken &amp; Portale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Permanent Links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Umgang mit Lizenzen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Qualitätsstandards</a:t>
            </a:r>
          </a:p>
        </p:txBody>
      </p:sp>
    </p:spTree>
    <p:extLst>
      <p:ext uri="{BB962C8B-B14F-4D97-AF65-F5344CB8AC3E}">
        <p14:creationId xmlns:p14="http://schemas.microsoft.com/office/powerpoint/2010/main" val="19839283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CE7AF4C4-4C43-45A7-BF31-51F841A0D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95C10258-3048-D6E0-46C2-5E72EE0770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156402" y="1996032"/>
            <a:ext cx="11975195" cy="6294935"/>
            <a:chOff x="3156402" y="1996032"/>
            <a:chExt cx="11975195" cy="6294935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319C3934-272E-1259-1A0A-5612B5C2D3C7}"/>
                </a:ext>
              </a:extLst>
            </p:cNvPr>
            <p:cNvSpPr/>
            <p:nvPr/>
          </p:nvSpPr>
          <p:spPr>
            <a:xfrm>
              <a:off x="3156402" y="1996032"/>
              <a:ext cx="11975195" cy="6294935"/>
            </a:xfrm>
            <a:prstGeom prst="roundRect">
              <a:avLst>
                <a:gd name="adj" fmla="val 2690"/>
              </a:avLst>
            </a:prstGeom>
            <a:solidFill>
              <a:schemeClr val="tx1">
                <a:lumMod val="75000"/>
                <a:lumOff val="25000"/>
                <a:alpha val="9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26" dirty="0"/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A4DD20DC-0276-BF9F-8CFC-42BFD9A551C9}"/>
                </a:ext>
              </a:extLst>
            </p:cNvPr>
            <p:cNvSpPr txBox="1"/>
            <p:nvPr/>
          </p:nvSpPr>
          <p:spPr>
            <a:xfrm>
              <a:off x="4164208" y="3162298"/>
              <a:ext cx="429719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3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Flache Listen</a:t>
              </a:r>
            </a:p>
          </p:txBody>
        </p:sp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9DF69F68-3BB3-8EB2-3562-F6510581CBCA}"/>
                </a:ext>
              </a:extLst>
            </p:cNvPr>
            <p:cNvCxnSpPr/>
            <p:nvPr/>
          </p:nvCxnSpPr>
          <p:spPr>
            <a:xfrm>
              <a:off x="9143998" y="3162299"/>
              <a:ext cx="0" cy="396240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1F812781-A44F-D1D8-D4F5-9228C57CDE15}"/>
                </a:ext>
              </a:extLst>
            </p:cNvPr>
            <p:cNvSpPr txBox="1"/>
            <p:nvPr/>
          </p:nvSpPr>
          <p:spPr>
            <a:xfrm>
              <a:off x="9826593" y="3162298"/>
              <a:ext cx="429719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3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Hierarchische Listen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09D4CB10-E44F-0B72-F07C-CABC3DCFBE19}"/>
                </a:ext>
              </a:extLst>
            </p:cNvPr>
            <p:cNvSpPr txBox="1"/>
            <p:nvPr/>
          </p:nvSpPr>
          <p:spPr>
            <a:xfrm>
              <a:off x="4164208" y="4112447"/>
              <a:ext cx="4297196" cy="28623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A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B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C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D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…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C99E475E-79C3-2979-3C44-4C0FAE8B6DD9}"/>
                </a:ext>
              </a:extLst>
            </p:cNvPr>
            <p:cNvSpPr txBox="1"/>
            <p:nvPr/>
          </p:nvSpPr>
          <p:spPr>
            <a:xfrm>
              <a:off x="9833577" y="4112446"/>
              <a:ext cx="4297196" cy="28623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A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  &gt; Begriff B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  &gt; Begriff C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D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  &gt; Begriff …</a:t>
              </a:r>
            </a:p>
          </p:txBody>
        </p:sp>
      </p:grpSp>
      <p:sp>
        <p:nvSpPr>
          <p:cNvPr id="5" name="Titel 4">
            <a:extLst>
              <a:ext uri="{FF2B5EF4-FFF2-40B4-BE49-F238E27FC236}">
                <a16:creationId xmlns:a16="http://schemas.microsoft.com/office/drawing/2014/main" id="{FA2E0973-5355-B804-41E5-D979EF2DB4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DOLCE(2)</a:t>
            </a:r>
          </a:p>
        </p:txBody>
      </p:sp>
    </p:spTree>
    <p:extLst>
      <p:ext uri="{BB962C8B-B14F-4D97-AF65-F5344CB8AC3E}">
        <p14:creationId xmlns:p14="http://schemas.microsoft.com/office/powerpoint/2010/main" val="3164789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5B2C1B0-FB49-BB5E-ADC0-41233AF96E3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DOLCE(3)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British Museum</a:t>
            </a:r>
          </a:p>
        </p:txBody>
      </p:sp>
    </p:spTree>
    <p:extLst>
      <p:ext uri="{BB962C8B-B14F-4D97-AF65-F5344CB8AC3E}">
        <p14:creationId xmlns:p14="http://schemas.microsoft.com/office/powerpoint/2010/main" val="228687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8392611-9630-FB64-C698-226D7AB3510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DOLCE(4)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 err="1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Arachne</a:t>
            </a:r>
            <a:endParaRPr lang="de-DE" sz="6600" dirty="0">
              <a:solidFill>
                <a:schemeClr val="bg1"/>
              </a:solidFill>
              <a:latin typeface="Fira Sans Medium" panose="020B0603050000020004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11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2E341E6-0B06-D0EA-4CE4-BE36DE828C0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DOLCE(5)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 err="1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Europeana</a:t>
            </a:r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&amp; DDB</a:t>
            </a:r>
          </a:p>
        </p:txBody>
      </p:sp>
    </p:spTree>
    <p:extLst>
      <p:ext uri="{BB962C8B-B14F-4D97-AF65-F5344CB8AC3E}">
        <p14:creationId xmlns:p14="http://schemas.microsoft.com/office/powerpoint/2010/main" val="140201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FCC71DA-D188-333C-9102-877816606E2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DOLCE(6)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Permanent Links</a:t>
            </a:r>
          </a:p>
        </p:txBody>
      </p:sp>
    </p:spTree>
    <p:extLst>
      <p:ext uri="{BB962C8B-B14F-4D97-AF65-F5344CB8AC3E}">
        <p14:creationId xmlns:p14="http://schemas.microsoft.com/office/powerpoint/2010/main" val="372225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1697A2A-42FE-0709-8413-AFD9AA8D839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DOLCE(7)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Lizenzen</a:t>
            </a:r>
          </a:p>
        </p:txBody>
      </p:sp>
    </p:spTree>
    <p:extLst>
      <p:ext uri="{BB962C8B-B14F-4D97-AF65-F5344CB8AC3E}">
        <p14:creationId xmlns:p14="http://schemas.microsoft.com/office/powerpoint/2010/main" val="197120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92C782D-8A0D-6DEC-A19B-794F000FA13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DOLCE(8)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Qualitätsstandards</a:t>
            </a:r>
          </a:p>
        </p:txBody>
      </p:sp>
    </p:spTree>
    <p:extLst>
      <p:ext uri="{BB962C8B-B14F-4D97-AF65-F5344CB8AC3E}">
        <p14:creationId xmlns:p14="http://schemas.microsoft.com/office/powerpoint/2010/main" val="402796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121</Words>
  <Application>Microsoft Office PowerPoint</Application>
  <PresentationFormat>Benutzerdefiniert</PresentationFormat>
  <Paragraphs>48</Paragraphs>
  <Slides>12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20" baseType="lpstr">
      <vt:lpstr>Delicious Handrawn</vt:lpstr>
      <vt:lpstr>Arial</vt:lpstr>
      <vt:lpstr>Calibri</vt:lpstr>
      <vt:lpstr>Fira Sans Medium</vt:lpstr>
      <vt:lpstr>Fira Sans SemiBold</vt:lpstr>
      <vt:lpstr>Fira Sans</vt:lpstr>
      <vt:lpstr>Calibri Light</vt:lpstr>
      <vt:lpstr>Office</vt:lpstr>
      <vt:lpstr>DOLCE</vt:lpstr>
      <vt:lpstr>DOLCE(1)</vt:lpstr>
      <vt:lpstr>DOLCE(2)</vt:lpstr>
      <vt:lpstr>DOLCE(3)</vt:lpstr>
      <vt:lpstr>DOLCE(4)</vt:lpstr>
      <vt:lpstr>DOLCE(5)</vt:lpstr>
      <vt:lpstr>DOLCE(6)</vt:lpstr>
      <vt:lpstr>DOLCE(7)</vt:lpstr>
      <vt:lpstr>DOLCE(8)</vt:lpstr>
      <vt:lpstr>DOLCE(9)</vt:lpstr>
      <vt:lpstr>DOLCE(10)</vt:lpstr>
      <vt:lpstr>DOLCE(11)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Burger, Sebastian</dc:creator>
  <cp:lastModifiedBy>Qais Alftyani</cp:lastModifiedBy>
  <cp:revision>162</cp:revision>
  <dcterms:created xsi:type="dcterms:W3CDTF">2023-09-12T08:00:36Z</dcterms:created>
  <dcterms:modified xsi:type="dcterms:W3CDTF">2024-07-29T12:34:16Z</dcterms:modified>
</cp:coreProperties>
</file>