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notesMasterIdLst>
    <p:notesMasterId r:id="rId16"/>
  </p:notesMasterIdLst>
  <p:sldIdLst>
    <p:sldId id="266" r:id="rId2"/>
    <p:sldId id="316" r:id="rId3"/>
    <p:sldId id="312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278" r:id="rId15"/>
  </p:sldIdLst>
  <p:sldSz cx="18288000" cy="10287000"/>
  <p:notesSz cx="6858000" cy="9144000"/>
  <p:embeddedFontLst>
    <p:embeddedFont>
      <p:font typeface="Delicious Handrawn" panose="020B0604020202020204" charset="0"/>
      <p:regular r:id="rId17"/>
    </p:embeddedFont>
    <p:embeddedFont>
      <p:font typeface="Fira Sans" panose="020B0503050000020004" pitchFamily="34" charset="0"/>
      <p:regular r:id="rId18"/>
      <p:bold r:id="rId19"/>
      <p:italic r:id="rId20"/>
      <p:boldItalic r:id="rId21"/>
    </p:embeddedFont>
    <p:embeddedFont>
      <p:font typeface="Fira Sans Medium" panose="020B0603050000020004" pitchFamily="34" charset="0"/>
      <p:regular r:id="rId22"/>
      <p:italic r:id="rId23"/>
    </p:embeddedFont>
    <p:embeddedFont>
      <p:font typeface="Fira Sans SemiBold" panose="020B0603050000020004" pitchFamily="34" charset="0"/>
      <p:bold r:id="rId24"/>
      <p:bold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F5F"/>
    <a:srgbClr val="F2CC8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0" autoAdjust="0"/>
    <p:restoredTop sz="86441" autoAdjust="0"/>
  </p:normalViewPr>
  <p:slideViewPr>
    <p:cSldViewPr snapToGrid="0" showGuides="1">
      <p:cViewPr varScale="1">
        <p:scale>
          <a:sx n="47" d="100"/>
          <a:sy n="47" d="100"/>
        </p:scale>
        <p:origin x="72" y="60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65969-7A6A-41B7-BB66-214A78FEC22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D9B3F-5CBD-4BD6-A407-2C4BCA6DC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87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D9B3F-5CBD-4BD6-A407-2C4BCA6DC65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56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4A24F6D-DAF6-80DD-A562-BBDFD156EF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Logo: DOLCE, Datenbank 101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2715067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Datenbank 101 -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EA5DDF7-0804-C1A7-7B72-8ACE222DC3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DOLCE(9)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Objektbiographie</a:t>
            </a:r>
          </a:p>
        </p:txBody>
      </p:sp>
    </p:spTree>
    <p:extLst>
      <p:ext uri="{BB962C8B-B14F-4D97-AF65-F5344CB8AC3E}">
        <p14:creationId xmlns:p14="http://schemas.microsoft.com/office/powerpoint/2010/main" val="19712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053BDD4-5537-7407-CB5A-2FD70C1196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DOLCE(10)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Verknüpfte Datensätze</a:t>
            </a:r>
          </a:p>
        </p:txBody>
      </p:sp>
    </p:spTree>
    <p:extLst>
      <p:ext uri="{BB962C8B-B14F-4D97-AF65-F5344CB8AC3E}">
        <p14:creationId xmlns:p14="http://schemas.microsoft.com/office/powerpoint/2010/main" val="140201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BD05FAB-E6C8-6DA6-4F23-4FA4481464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DOLCE(11)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Listen</a:t>
            </a:r>
          </a:p>
        </p:txBody>
      </p:sp>
    </p:spTree>
    <p:extLst>
      <p:ext uri="{BB962C8B-B14F-4D97-AF65-F5344CB8AC3E}">
        <p14:creationId xmlns:p14="http://schemas.microsoft.com/office/powerpoint/2010/main" val="97719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833637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F8FC6AA0-1094-BA6E-68F9-7F9460C453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DOLCE(12)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865A40-90EA-5729-117E-03534C0A7B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DOLCE(13)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567A245-D533-05AB-0373-E1C8C111EC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grpSp>
        <p:nvGrpSpPr>
          <p:cNvPr id="10" name="Gruppieren 9" descr="Logo: DOLCE, Datenbank 101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5241528" y="472231"/>
            <a:ext cx="7804943" cy="4108817"/>
            <a:chOff x="5600439" y="2507319"/>
            <a:chExt cx="7804943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5600440" y="5785139"/>
              <a:ext cx="7804942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Datenbank 101 -</a:t>
              </a: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143500"/>
            <a:ext cx="15907664" cy="4267201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2061" y="5553551"/>
            <a:ext cx="1518387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Grundbegriffe und Konzepte der digitalen Arbeit mit Sammlungen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Metadaten und deren Nutzung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Datensätze und Digitalisate in CODA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Aufbau des Datenmodells in CODA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3EF7CFB-7284-83D4-DB72-4148A22D7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-218941"/>
            <a:ext cx="18288000" cy="10287000"/>
            <a:chOff x="0" y="0"/>
            <a:chExt cx="18288000" cy="10287000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B7D2353B-1A84-A0A4-BB94-9853DC938B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5E085CB1-805A-9EF0-6FD2-EF01533F1E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676650" y="2089985"/>
              <a:ext cx="10934700" cy="6191251"/>
            </a:xfrm>
            <a:prstGeom prst="roundRect">
              <a:avLst>
                <a:gd name="adj" fmla="val 2925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8B1E61C-3C52-1338-FB96-B6C74812FF89}"/>
                </a:ext>
              </a:extLst>
            </p:cNvPr>
            <p:cNvSpPr txBox="1"/>
            <p:nvPr/>
          </p:nvSpPr>
          <p:spPr>
            <a:xfrm>
              <a:off x="4330213" y="2831121"/>
              <a:ext cx="9614388" cy="47089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Datenbank: Software zur digitalen Erfassung von Objekten</a:t>
              </a: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endParaRPr lang="de-DE" sz="40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CODA: Zentrale Objektdatenbank der Goethe-Universität</a:t>
              </a: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endParaRPr lang="de-DE" sz="40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 err="1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Fylr</a:t>
              </a: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: Software, auf der CODA basiert</a:t>
              </a:r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D468B2F5-BC1D-71BD-5398-0BAB3EB837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</p:spTree>
    <p:extLst>
      <p:ext uri="{BB962C8B-B14F-4D97-AF65-F5344CB8AC3E}">
        <p14:creationId xmlns:p14="http://schemas.microsoft.com/office/powerpoint/2010/main" val="392133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9849A54-B29C-CBFD-4344-20923C138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E7AF4C4-4C43-45A7-BF31-51F841A0D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319C3934-272E-1259-1A0A-5612B5C2D3C7}"/>
                </a:ext>
              </a:extLst>
            </p:cNvPr>
            <p:cNvSpPr/>
            <p:nvPr/>
          </p:nvSpPr>
          <p:spPr>
            <a:xfrm>
              <a:off x="3676650" y="2047874"/>
              <a:ext cx="10934700" cy="6191251"/>
            </a:xfrm>
            <a:prstGeom prst="roundRect">
              <a:avLst>
                <a:gd name="adj" fmla="val 2925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394CD932-8253-82B9-7B03-AA6E12C42EA6}"/>
                </a:ext>
              </a:extLst>
            </p:cNvPr>
            <p:cNvSpPr txBox="1"/>
            <p:nvPr/>
          </p:nvSpPr>
          <p:spPr>
            <a:xfrm>
              <a:off x="4330213" y="2831121"/>
              <a:ext cx="9614388" cy="47089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Datenbank: Software zur digitalen Erfassung von Objekten</a:t>
              </a: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endParaRPr lang="de-DE" sz="40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CODA: Zentrale Objektdatenbank der Goethe-Universität</a:t>
              </a: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endParaRPr lang="de-DE" sz="40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  <a:p>
              <a:pPr marL="571500" indent="-571500">
                <a:spcAft>
                  <a:spcPts val="600"/>
                </a:spcAft>
                <a:buFont typeface="Fira Sans Medium" panose="020B0603050000020004" pitchFamily="34" charset="0"/>
                <a:buChar char="&gt;"/>
              </a:pPr>
              <a:r>
                <a:rPr lang="de-DE" sz="4000" dirty="0" err="1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Fylr</a:t>
              </a:r>
              <a:r>
                <a:rPr lang="de-DE" sz="40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: Software, auf der CODA basiert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B1B8A402-3F25-A8F4-DE73-1400999B34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</p:spTree>
    <p:extLst>
      <p:ext uri="{BB962C8B-B14F-4D97-AF65-F5344CB8AC3E}">
        <p14:creationId xmlns:p14="http://schemas.microsoft.com/office/powerpoint/2010/main" val="3619400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E7AF4C4-4C43-45A7-BF31-51F841A0D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3AD2A1C5-09AF-34DE-4A7F-A619F64DF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98999" y="1799794"/>
            <a:ext cx="9994897" cy="6544106"/>
            <a:chOff x="4698999" y="1799794"/>
            <a:chExt cx="9994897" cy="6544106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319C3934-272E-1259-1A0A-5612B5C2D3C7}"/>
                </a:ext>
              </a:extLst>
            </p:cNvPr>
            <p:cNvSpPr>
              <a:spLocks/>
            </p:cNvSpPr>
            <p:nvPr/>
          </p:nvSpPr>
          <p:spPr>
            <a:xfrm>
              <a:off x="4698999" y="1799794"/>
              <a:ext cx="9994897" cy="6544106"/>
            </a:xfrm>
            <a:prstGeom prst="roundRect">
              <a:avLst>
                <a:gd name="adj" fmla="val 2690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312409C-BD1F-366E-00D2-7C693937D57B}"/>
                </a:ext>
              </a:extLst>
            </p:cNvPr>
            <p:cNvSpPr txBox="1"/>
            <p:nvPr/>
          </p:nvSpPr>
          <p:spPr>
            <a:xfrm>
              <a:off x="7244863" y="2414241"/>
              <a:ext cx="7137888" cy="11541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Deskriptive Metadaten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Äußerliche und inhaltliche Merkmale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A4EE2BD3-3CBE-5900-EE67-7D6A0612B4EF}"/>
                </a:ext>
              </a:extLst>
            </p:cNvPr>
            <p:cNvSpPr txBox="1"/>
            <p:nvPr/>
          </p:nvSpPr>
          <p:spPr>
            <a:xfrm>
              <a:off x="7244863" y="4036532"/>
              <a:ext cx="7137888" cy="11541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Administrative Metadaten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Verwahrung und Bearbeitung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6B793B81-7D7F-7214-448A-D194DF93B5D0}"/>
                </a:ext>
              </a:extLst>
            </p:cNvPr>
            <p:cNvSpPr txBox="1"/>
            <p:nvPr/>
          </p:nvSpPr>
          <p:spPr>
            <a:xfrm>
              <a:off x="7244863" y="5658823"/>
              <a:ext cx="7137888" cy="11541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Metadaten zur Herkunft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 err="1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Provenienzmerkmale</a:t>
              </a:r>
              <a:endParaRPr lang="de-DE" sz="3200" dirty="0">
                <a:solidFill>
                  <a:schemeClr val="bg1"/>
                </a:solidFill>
                <a:latin typeface="Fira Sans" panose="020B05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B10D5A3-7F62-F38D-5465-07D92B5D5BDB}"/>
                </a:ext>
              </a:extLst>
            </p:cNvPr>
            <p:cNvSpPr txBox="1"/>
            <p:nvPr/>
          </p:nvSpPr>
          <p:spPr>
            <a:xfrm>
              <a:off x="7359163" y="7281115"/>
              <a:ext cx="702358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…</a:t>
              </a:r>
              <a:endParaRPr lang="de-DE" sz="3200" dirty="0">
                <a:solidFill>
                  <a:schemeClr val="bg1"/>
                </a:solidFill>
                <a:latin typeface="Fira Sans" panose="020B05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endParaRPr>
            </a:p>
          </p:txBody>
        </p:sp>
        <p:pic>
          <p:nvPicPr>
            <p:cNvPr id="16" name="Grafik 15" descr="Hierarchie mit einfarbiger Füllung">
              <a:extLst>
                <a:ext uri="{FF2B5EF4-FFF2-40B4-BE49-F238E27FC236}">
                  <a16:creationId xmlns:a16="http://schemas.microsoft.com/office/drawing/2014/main" id="{0AA48C0E-5525-1739-B5F6-5A15BD033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71732" y="6996421"/>
              <a:ext cx="914400" cy="914400"/>
            </a:xfrm>
            <a:prstGeom prst="rect">
              <a:avLst/>
            </a:prstGeom>
          </p:spPr>
        </p:pic>
        <p:pic>
          <p:nvPicPr>
            <p:cNvPr id="18" name="Grafik 17" descr="Route zwei Stecknadeln mit Weg mit einfarbiger Füllung">
              <a:extLst>
                <a:ext uri="{FF2B5EF4-FFF2-40B4-BE49-F238E27FC236}">
                  <a16:creationId xmlns:a16="http://schemas.microsoft.com/office/drawing/2014/main" id="{87BC6AFE-919F-A60A-14DA-312B532BA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71732" y="5658823"/>
              <a:ext cx="914400" cy="914400"/>
            </a:xfrm>
            <a:prstGeom prst="rect">
              <a:avLst/>
            </a:prstGeom>
          </p:spPr>
        </p:pic>
        <p:pic>
          <p:nvPicPr>
            <p:cNvPr id="20" name="Grafik 19" descr="Lager mit einfarbiger Füllung">
              <a:extLst>
                <a:ext uri="{FF2B5EF4-FFF2-40B4-BE49-F238E27FC236}">
                  <a16:creationId xmlns:a16="http://schemas.microsoft.com/office/drawing/2014/main" id="{06F06620-401F-7831-15B6-93A48018D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671732" y="4036532"/>
              <a:ext cx="914400" cy="914400"/>
            </a:xfrm>
            <a:prstGeom prst="rect">
              <a:avLst/>
            </a:prstGeom>
          </p:spPr>
        </p:pic>
        <p:pic>
          <p:nvPicPr>
            <p:cNvPr id="22" name="Grafik 21" descr="Lupe mit einfarbiger Füllung">
              <a:extLst>
                <a:ext uri="{FF2B5EF4-FFF2-40B4-BE49-F238E27FC236}">
                  <a16:creationId xmlns:a16="http://schemas.microsoft.com/office/drawing/2014/main" id="{A7CA1542-3783-96CD-0184-3FF6F148C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671732" y="2414241"/>
              <a:ext cx="914400" cy="914400"/>
            </a:xfrm>
            <a:prstGeom prst="rect">
              <a:avLst/>
            </a:prstGeom>
          </p:spPr>
        </p:pic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68E51D6C-E091-E7F7-C49C-1EC0A2FC718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</p:spTree>
    <p:extLst>
      <p:ext uri="{BB962C8B-B14F-4D97-AF65-F5344CB8AC3E}">
        <p14:creationId xmlns:p14="http://schemas.microsoft.com/office/powerpoint/2010/main" val="400703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E7AF4C4-4C43-45A7-BF31-51F841A0D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5C10258-3048-D6E0-46C2-5E72EE077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56402" y="1996032"/>
            <a:ext cx="11975195" cy="6294935"/>
            <a:chOff x="3156402" y="1996032"/>
            <a:chExt cx="11975195" cy="6294935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319C3934-272E-1259-1A0A-5612B5C2D3C7}"/>
                </a:ext>
              </a:extLst>
            </p:cNvPr>
            <p:cNvSpPr/>
            <p:nvPr/>
          </p:nvSpPr>
          <p:spPr>
            <a:xfrm>
              <a:off x="3156402" y="1996032"/>
              <a:ext cx="11975195" cy="6294935"/>
            </a:xfrm>
            <a:prstGeom prst="roundRect">
              <a:avLst>
                <a:gd name="adj" fmla="val 2690"/>
              </a:avLst>
            </a:prstGeom>
            <a:solidFill>
              <a:schemeClr val="tx1">
                <a:lumMod val="75000"/>
                <a:lumOff val="2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26" dirty="0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4DD20DC-0276-BF9F-8CFC-42BFD9A551C9}"/>
                </a:ext>
              </a:extLst>
            </p:cNvPr>
            <p:cNvSpPr txBox="1"/>
            <p:nvPr/>
          </p:nvSpPr>
          <p:spPr>
            <a:xfrm>
              <a:off x="4164208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Flache Listen</a:t>
              </a: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9DF69F68-3BB3-8EB2-3562-F6510581CBCA}"/>
                </a:ext>
              </a:extLst>
            </p:cNvPr>
            <p:cNvCxnSpPr/>
            <p:nvPr/>
          </p:nvCxnSpPr>
          <p:spPr>
            <a:xfrm>
              <a:off x="9143998" y="3162299"/>
              <a:ext cx="0" cy="396240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1F812781-A44F-D1D8-D4F5-9228C57CDE15}"/>
                </a:ext>
              </a:extLst>
            </p:cNvPr>
            <p:cNvSpPr txBox="1"/>
            <p:nvPr/>
          </p:nvSpPr>
          <p:spPr>
            <a:xfrm>
              <a:off x="9826593" y="3162298"/>
              <a:ext cx="429719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3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Hierarchische Listen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9D4CB10-E44F-0B72-F07C-CABC3DCFBE19}"/>
                </a:ext>
              </a:extLst>
            </p:cNvPr>
            <p:cNvSpPr txBox="1"/>
            <p:nvPr/>
          </p:nvSpPr>
          <p:spPr>
            <a:xfrm>
              <a:off x="4164208" y="4112447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…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99E475E-79C3-2979-3C44-4C0FAE8B6DD9}"/>
                </a:ext>
              </a:extLst>
            </p:cNvPr>
            <p:cNvSpPr txBox="1"/>
            <p:nvPr/>
          </p:nvSpPr>
          <p:spPr>
            <a:xfrm>
              <a:off x="9833577" y="4112446"/>
              <a:ext cx="4297196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A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B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C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Begriff D</a:t>
              </a:r>
            </a:p>
            <a:p>
              <a:pPr>
                <a:spcAft>
                  <a:spcPts val="600"/>
                </a:spcAft>
              </a:pPr>
              <a:r>
                <a:rPr lang="de-DE" sz="3200" dirty="0">
                  <a:solidFill>
                    <a:schemeClr val="bg1"/>
                  </a:solidFill>
                  <a:latin typeface="Fira Sans" panose="020B05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  &gt; Begriff …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FBE13CA9-4EF1-480D-7EEA-D85BD90EAF6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</p:spTree>
    <p:extLst>
      <p:ext uri="{BB962C8B-B14F-4D97-AF65-F5344CB8AC3E}">
        <p14:creationId xmlns:p14="http://schemas.microsoft.com/office/powerpoint/2010/main" val="3164789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2C52C93-C29D-833F-0F0C-95E2EDAD3B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Erste Schritte und Oberfläche</a:t>
            </a:r>
          </a:p>
        </p:txBody>
      </p:sp>
    </p:spTree>
    <p:extLst>
      <p:ext uri="{BB962C8B-B14F-4D97-AF65-F5344CB8AC3E}">
        <p14:creationId xmlns:p14="http://schemas.microsoft.com/office/powerpoint/2010/main" val="228687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FE4545D-0CFA-AEF8-6FFB-BD42A3BA51B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Detailansicht und Digitalisate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005DAD-6FCA-39D5-3CB8-76E37B2A73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DOLCE(8)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Metadaten &amp; Datenmodell</a:t>
            </a:r>
          </a:p>
        </p:txBody>
      </p:sp>
    </p:spTree>
    <p:extLst>
      <p:ext uri="{BB962C8B-B14F-4D97-AF65-F5344CB8AC3E}">
        <p14:creationId xmlns:p14="http://schemas.microsoft.com/office/powerpoint/2010/main" val="372225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208</Words>
  <Application>Microsoft Office PowerPoint</Application>
  <PresentationFormat>Benutzerdefiniert</PresentationFormat>
  <Paragraphs>68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Fira Sans</vt:lpstr>
      <vt:lpstr>Fira Sans SemiBold</vt:lpstr>
      <vt:lpstr>Arial</vt:lpstr>
      <vt:lpstr>Calibri</vt:lpstr>
      <vt:lpstr>Fira Sans Medium</vt:lpstr>
      <vt:lpstr>Aptos</vt:lpstr>
      <vt:lpstr>Delicious Handrawn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  <vt:lpstr>DOLCE(8)</vt:lpstr>
      <vt:lpstr>DOLCE(9)</vt:lpstr>
      <vt:lpstr>DOLCE(10)</vt:lpstr>
      <vt:lpstr>DOLCE(11)</vt:lpstr>
      <vt:lpstr>DOLCE(12)</vt:lpstr>
      <vt:lpstr>DOLCE(13)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150</cp:revision>
  <dcterms:created xsi:type="dcterms:W3CDTF">2023-09-12T08:00:36Z</dcterms:created>
  <dcterms:modified xsi:type="dcterms:W3CDTF">2024-07-29T10:59:43Z</dcterms:modified>
</cp:coreProperties>
</file>