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66" r:id="rId2"/>
    <p:sldId id="281" r:id="rId3"/>
    <p:sldId id="290" r:id="rId4"/>
    <p:sldId id="282" r:id="rId5"/>
    <p:sldId id="261" r:id="rId6"/>
    <p:sldId id="262" r:id="rId7"/>
    <p:sldId id="284" r:id="rId8"/>
    <p:sldId id="286" r:id="rId9"/>
    <p:sldId id="291" r:id="rId10"/>
    <p:sldId id="287" r:id="rId11"/>
    <p:sldId id="294" r:id="rId12"/>
    <p:sldId id="293" r:id="rId13"/>
    <p:sldId id="275" r:id="rId14"/>
    <p:sldId id="308" r:id="rId15"/>
    <p:sldId id="278" r:id="rId16"/>
  </p:sldIdLst>
  <p:sldSz cx="12192000" cy="6858000"/>
  <p:notesSz cx="6858000" cy="9144000"/>
  <p:embeddedFontLst>
    <p:embeddedFont>
      <p:font typeface="Delicious Handrawn" panose="020B0604020202020204" charset="0"/>
      <p:regular r:id="rId17"/>
    </p:embeddedFont>
    <p:embeddedFont>
      <p:font typeface="Fira Sans Heavy" panose="020B0604020202020204" charset="0"/>
      <p:bold r:id="rId18"/>
      <p:boldItalic r:id="rId19"/>
    </p:embeddedFont>
    <p:embeddedFont>
      <p:font typeface="Fira Sans Medium" panose="020B0603050000020004" pitchFamily="34" charset="0"/>
      <p:regular r:id="rId20"/>
      <p:italic r:id="rId21"/>
    </p:embeddedFont>
    <p:embeddedFont>
      <p:font typeface="Fira Sans SemiBold" panose="020B0603050000020004" pitchFamily="34" charset="0"/>
      <p:bold r:id="rId22"/>
      <p:boldItalic r:id="rId23"/>
    </p:embeddedFont>
    <p:embeddedFont>
      <p:font typeface="KG Turning Tables" panose="020B0604020202020204" charset="0"/>
      <p:regular r:id="rId24"/>
    </p:embeddedFont>
  </p:embeddedFont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17D61"/>
    <a:srgbClr val="F2CC8F"/>
    <a:srgbClr val="007F5F"/>
    <a:srgbClr val="FFFF3F"/>
    <a:srgbClr val="55A630"/>
    <a:srgbClr val="BFD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60" autoAdjust="0"/>
    <p:restoredTop sz="86441" autoAdjust="0"/>
  </p:normalViewPr>
  <p:slideViewPr>
    <p:cSldViewPr snapToGrid="0" showGuides="1">
      <p:cViewPr varScale="1">
        <p:scale>
          <a:sx n="71" d="100"/>
          <a:sy n="71" d="100"/>
        </p:scale>
        <p:origin x="51" y="279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801DA7F-2B68-47A9-886B-2818DD9AE1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9669268A-7FA4-48B5-B70D-AB7C9641C7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4FDFE16-D6B4-41E7-87CE-8E1F6D8731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D8869-FD98-41F7-A956-04C3169E4897}" type="datetimeFigureOut">
              <a:rPr lang="de-DE" smtClean="0"/>
              <a:t>29.07.2024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A024A62-2E02-43F9-99AD-5A00AABB34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6F15C2D-DBBB-4837-83C9-A46C32732E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FB198-483F-47D6-843F-CB1D8955998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165975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8ED642-838C-4B77-80E7-7AA9665F09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53F782C2-652A-4EBC-BCFC-EE5E50D7E9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62AE166-DE49-4E8D-A3C2-7F6BC6FBD4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D8869-FD98-41F7-A956-04C3169E4897}" type="datetimeFigureOut">
              <a:rPr lang="de-DE" smtClean="0"/>
              <a:t>29.07.2024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88A8FBF-A82F-4FC5-B2D8-8E2F6C7942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86D3532-C0EF-4F8F-9549-4BAC00F97A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FB198-483F-47D6-843F-CB1D8955998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530772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00728C11-54F0-443F-B7A7-4F9CD9E4A2F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4E9947A0-49AD-4458-9EF5-92397CF9A2D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22795C7-EBAD-4FA6-9FB0-0F857CFB5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D8869-FD98-41F7-A956-04C3169E4897}" type="datetimeFigureOut">
              <a:rPr lang="de-DE" smtClean="0"/>
              <a:t>29.07.2024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AB5DD3B-BC9B-4E7B-9C4F-5733C2D89C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B87C5BB-E01E-4175-9A20-F5C72B961D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FB198-483F-47D6-843F-CB1D8955998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883572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A504F66-B981-4613-A607-42F0F3B3D4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4261508-D763-44B9-8801-E93C26CBB8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AF4EDD5-AE39-44DB-B206-CBF12A7529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D8869-FD98-41F7-A956-04C3169E4897}" type="datetimeFigureOut">
              <a:rPr lang="de-DE" smtClean="0"/>
              <a:t>29.07.2024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D289EE9-7BD0-4EC0-8849-5FDD696C8B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209B419-799D-4488-94A6-4DB5AB90CB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FB198-483F-47D6-843F-CB1D8955998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912359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1BB00F8-D279-4106-939A-B4509A0927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95C3828-E209-4C1C-9376-9CD0F54AB7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01CD41D-D6A4-424C-B250-B894CC77C5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D8869-FD98-41F7-A956-04C3169E4897}" type="datetimeFigureOut">
              <a:rPr lang="de-DE" smtClean="0"/>
              <a:t>29.07.2024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A634735-5427-4D28-BA9F-50904CFF9A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4D477F2-B5CE-46DE-80E3-55C5945404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FB198-483F-47D6-843F-CB1D8955998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383875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BEF0240-F22F-487F-8DCE-61725A0F50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C69401E-177D-437B-9788-75CA94C7453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33B5F127-E929-4796-903B-C7DD49E807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E5436642-E88F-4565-A7E8-88F92C8DB1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D8869-FD98-41F7-A956-04C3169E4897}" type="datetimeFigureOut">
              <a:rPr lang="de-DE" smtClean="0"/>
              <a:t>29.07.2024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81E2AD77-FF5E-486F-9066-1C725DC347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10A65D65-446A-4C0F-8086-0036A507A3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FB198-483F-47D6-843F-CB1D8955998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13423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4B10A31-E3DD-473E-BE22-3DF881972E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F7D165A-FA97-4AEB-904E-714947EF15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E5286A32-BACA-4ACB-B136-5B367306A0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C7427D8D-B132-4DCA-8202-6A1FE8A2BE0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CFDA6FCB-02D5-4B75-971B-BA9FC41DC44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5A99A114-3A1E-483A-A272-4D9393253B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D8869-FD98-41F7-A956-04C3169E4897}" type="datetimeFigureOut">
              <a:rPr lang="de-DE" smtClean="0"/>
              <a:t>29.07.2024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00691924-8BF9-4B10-9C82-5432CEA3BC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140A51C6-BDD1-447F-B361-A882B7B6DE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FB198-483F-47D6-843F-CB1D8955998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964684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D2971E1-0CF2-44D4-B5D1-A868631D34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3387564F-3774-465E-975B-097617E3D1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D8869-FD98-41F7-A956-04C3169E4897}" type="datetimeFigureOut">
              <a:rPr lang="de-DE" smtClean="0"/>
              <a:t>29.07.2024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B54EDCF6-6BDC-4BDB-94FD-0846254DA5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18237F4A-A4B6-443C-9262-75A1DFF18D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FB198-483F-47D6-843F-CB1D8955998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672466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60489490-7B4C-4F85-838C-D98EC0F884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D8869-FD98-41F7-A956-04C3169E4897}" type="datetimeFigureOut">
              <a:rPr lang="de-DE" smtClean="0"/>
              <a:t>29.07.2024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1BCFDA37-F148-49E4-B393-C2C111D1BE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51C29DE-D65C-425E-BC0F-9A58809B3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FB198-483F-47D6-843F-CB1D8955998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22398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4AD2A08-9DA2-4AC2-ADB0-FCB55B874D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98DC645-D2F3-490C-A4FE-2889473DB1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86BE9716-E13B-4AA8-8FD7-824B6A263D5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8D391141-1BB0-4038-AF88-12B59C6D6A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D8869-FD98-41F7-A956-04C3169E4897}" type="datetimeFigureOut">
              <a:rPr lang="de-DE" smtClean="0"/>
              <a:t>29.07.2024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78786D6E-4869-474B-9A9B-1F6FC1264E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3694A43-43C1-454F-9387-0EB77EE821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FB198-483F-47D6-843F-CB1D8955998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942749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66E8707-780C-4696-A84E-6CA4086535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5AA0D739-2553-46AC-AB70-BD7DB235C30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9CEA3F4F-D97B-40EC-ADC1-5585BF3FD6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EBF30155-F188-4448-87FA-04EB9DE828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D8869-FD98-41F7-A956-04C3169E4897}" type="datetimeFigureOut">
              <a:rPr lang="de-DE" smtClean="0"/>
              <a:t>29.07.2024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4B4496B6-4F88-4EE9-AF9B-DF22E8283E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DE4FAB47-44A0-494F-AE93-E34B17707B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FB198-483F-47D6-843F-CB1D8955998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165360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000">
              <a:srgbClr val="007F5F"/>
            </a:gs>
            <a:gs pos="100000">
              <a:srgbClr val="F2CC8F"/>
            </a:gs>
          </a:gsLst>
          <a:lin ang="27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4D7DFE5E-4C82-47F3-8B24-ABBDFFDFC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5369BEB-10F4-46A9-B6AD-9FE8B8939E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03FC916-64F6-4757-8125-5B1B8565B54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2D8869-FD98-41F7-A956-04C3169E4897}" type="datetimeFigureOut">
              <a:rPr lang="de-DE" smtClean="0"/>
              <a:t>29.07.2024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6809B05-EFD7-4E22-B562-AFC4784517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8A9FF59-EE9E-4839-A125-5A536723EC5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7FB198-483F-47D6-843F-CB1D8955998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517930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38.png"/><Relationship Id="rId3" Type="http://schemas.microsoft.com/office/2007/relationships/hdphoto" Target="../media/hdphoto5.wdp"/><Relationship Id="rId7" Type="http://schemas.openxmlformats.org/officeDocument/2006/relationships/image" Target="../media/image32.png"/><Relationship Id="rId12" Type="http://schemas.openxmlformats.org/officeDocument/2006/relationships/image" Target="../media/image3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11" Type="http://schemas.openxmlformats.org/officeDocument/2006/relationships/image" Target="../media/image36.png"/><Relationship Id="rId5" Type="http://schemas.openxmlformats.org/officeDocument/2006/relationships/image" Target="../media/image30.png"/><Relationship Id="rId10" Type="http://schemas.openxmlformats.org/officeDocument/2006/relationships/image" Target="../media/image35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microsoft.com/office/2007/relationships/hdphoto" Target="../media/hdphoto5.wdp"/><Relationship Id="rId7" Type="http://schemas.openxmlformats.org/officeDocument/2006/relationships/image" Target="../media/image45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sv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13" Type="http://schemas.openxmlformats.org/officeDocument/2006/relationships/image" Target="../media/image13.jpeg"/><Relationship Id="rId3" Type="http://schemas.openxmlformats.org/officeDocument/2006/relationships/image" Target="../media/image4.jpg"/><Relationship Id="rId7" Type="http://schemas.openxmlformats.org/officeDocument/2006/relationships/image" Target="../media/image7.jpg"/><Relationship Id="rId12" Type="http://schemas.openxmlformats.org/officeDocument/2006/relationships/image" Target="../media/image12.jpeg"/><Relationship Id="rId2" Type="http://schemas.openxmlformats.org/officeDocument/2006/relationships/image" Target="../media/image3.jpg"/><Relationship Id="rId16" Type="http://schemas.openxmlformats.org/officeDocument/2006/relationships/image" Target="../media/image1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eg"/><Relationship Id="rId11" Type="http://schemas.openxmlformats.org/officeDocument/2006/relationships/image" Target="../media/image11.jpg"/><Relationship Id="rId5" Type="http://schemas.openxmlformats.org/officeDocument/2006/relationships/image" Target="../media/image6.jpg"/><Relationship Id="rId15" Type="http://schemas.openxmlformats.org/officeDocument/2006/relationships/image" Target="../media/image15.jpeg"/><Relationship Id="rId10" Type="http://schemas.openxmlformats.org/officeDocument/2006/relationships/image" Target="../media/image10.jpg"/><Relationship Id="rId4" Type="http://schemas.openxmlformats.org/officeDocument/2006/relationships/image" Target="../media/image5.jpg"/><Relationship Id="rId9" Type="http://schemas.openxmlformats.org/officeDocument/2006/relationships/image" Target="../media/image9.jpeg"/><Relationship Id="rId1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12.jpeg"/><Relationship Id="rId7" Type="http://schemas.openxmlformats.org/officeDocument/2006/relationships/image" Target="../media/image16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Relationship Id="rId9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microsoft.com/office/2007/relationships/hdphoto" Target="../media/hdphoto2.wdp"/><Relationship Id="rId4" Type="http://schemas.openxmlformats.org/officeDocument/2006/relationships/image" Target="../media/image19.png"/><Relationship Id="rId9" Type="http://schemas.microsoft.com/office/2007/relationships/hdphoto" Target="../media/hdphoto4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microsoft.com/office/2007/relationships/hdphoto" Target="../media/hdphoto5.wdp"/><Relationship Id="rId7" Type="http://schemas.microsoft.com/office/2007/relationships/hdphoto" Target="../media/hdphoto6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10" Type="http://schemas.microsoft.com/office/2007/relationships/hdphoto" Target="../media/hdphoto3.wdp"/><Relationship Id="rId4" Type="http://schemas.openxmlformats.org/officeDocument/2006/relationships/image" Target="../media/image23.png"/><Relationship Id="rId9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000">
              <a:srgbClr val="007F5F"/>
            </a:gs>
            <a:gs pos="100000">
              <a:srgbClr val="F2CC8F"/>
            </a:gs>
          </a:gsLst>
          <a:lin ang="27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ACC10DA1-1D6B-AC65-13CC-7477D76C10E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-1325563"/>
            <a:ext cx="10515600" cy="132556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de-DE" dirty="0"/>
              <a:t>DOLCE</a:t>
            </a:r>
          </a:p>
        </p:txBody>
      </p:sp>
      <p:grpSp>
        <p:nvGrpSpPr>
          <p:cNvPr id="6" name="Gruppieren 5" descr="Willkomen! DOLCE: Digital Object Learning Centre">
            <a:extLst>
              <a:ext uri="{FF2B5EF4-FFF2-40B4-BE49-F238E27FC236}">
                <a16:creationId xmlns:a16="http://schemas.microsoft.com/office/drawing/2014/main" id="{5103FED0-CEC7-4B67-8F51-FCADE7A4F129}"/>
              </a:ext>
            </a:extLst>
          </p:cNvPr>
          <p:cNvGrpSpPr/>
          <p:nvPr/>
        </p:nvGrpSpPr>
        <p:grpSpPr>
          <a:xfrm>
            <a:off x="1921520" y="1502828"/>
            <a:ext cx="8348956" cy="2739211"/>
            <a:chOff x="1921518" y="1347284"/>
            <a:chExt cx="8348956" cy="2739211"/>
          </a:xfrm>
        </p:grpSpPr>
        <p:sp>
          <p:nvSpPr>
            <p:cNvPr id="3" name="Textfeld 2">
              <a:extLst>
                <a:ext uri="{FF2B5EF4-FFF2-40B4-BE49-F238E27FC236}">
                  <a16:creationId xmlns:a16="http://schemas.microsoft.com/office/drawing/2014/main" id="{E1084321-B103-C844-D4B7-D939B6CF592F}"/>
                </a:ext>
              </a:extLst>
            </p:cNvPr>
            <p:cNvSpPr txBox="1"/>
            <p:nvPr/>
          </p:nvSpPr>
          <p:spPr>
            <a:xfrm>
              <a:off x="2420640" y="3563275"/>
              <a:ext cx="7350711" cy="523220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800" dirty="0">
                  <a:solidFill>
                    <a:schemeClr val="bg1"/>
                  </a:solidFill>
                  <a:latin typeface="Fira Sans Medium" panose="020B0603050000020004" pitchFamily="34" charset="0"/>
                  <a:ea typeface="Lato Semibold" panose="020F0502020204030203" pitchFamily="34" charset="0"/>
                  <a:cs typeface="Lato Semibold" panose="020F0502020204030203" pitchFamily="34" charset="0"/>
                </a:rPr>
                <a:t>DOLCE: Digital </a:t>
              </a:r>
              <a:r>
                <a:rPr lang="de-DE" sz="2800" dirty="0" err="1">
                  <a:solidFill>
                    <a:schemeClr val="bg1"/>
                  </a:solidFill>
                  <a:latin typeface="Fira Sans Medium" panose="020B0603050000020004" pitchFamily="34" charset="0"/>
                  <a:ea typeface="Lato Semibold" panose="020F0502020204030203" pitchFamily="34" charset="0"/>
                  <a:cs typeface="Lato Semibold" panose="020F0502020204030203" pitchFamily="34" charset="0"/>
                </a:rPr>
                <a:t>Object</a:t>
              </a:r>
              <a:r>
                <a:rPr lang="de-DE" sz="2800" dirty="0">
                  <a:solidFill>
                    <a:schemeClr val="bg1"/>
                  </a:solidFill>
                  <a:latin typeface="Fira Sans Medium" panose="020B0603050000020004" pitchFamily="34" charset="0"/>
                  <a:ea typeface="Lato Semibold" panose="020F0502020204030203" pitchFamily="34" charset="0"/>
                  <a:cs typeface="Lato Semibold" panose="020F0502020204030203" pitchFamily="34" charset="0"/>
                </a:rPr>
                <a:t> Learning </a:t>
              </a:r>
              <a:r>
                <a:rPr lang="de-DE" sz="2800" dirty="0" err="1">
                  <a:solidFill>
                    <a:schemeClr val="bg1"/>
                  </a:solidFill>
                  <a:latin typeface="Fira Sans Medium" panose="020B0603050000020004" pitchFamily="34" charset="0"/>
                  <a:ea typeface="Lato Semibold" panose="020F0502020204030203" pitchFamily="34" charset="0"/>
                  <a:cs typeface="Lato Semibold" panose="020F0502020204030203" pitchFamily="34" charset="0"/>
                </a:rPr>
                <a:t>Centre</a:t>
              </a:r>
              <a:endParaRPr lang="de-DE" sz="2800" dirty="0">
                <a:solidFill>
                  <a:schemeClr val="bg1"/>
                </a:solidFill>
                <a:latin typeface="Fira Sans Medium" panose="020B0603050000020004" pitchFamily="34" charset="0"/>
                <a:ea typeface="Lato Semibold" panose="020F0502020204030203" pitchFamily="34" charset="0"/>
                <a:cs typeface="Lato Semibold" panose="020F0502020204030203" pitchFamily="34" charset="0"/>
              </a:endParaRPr>
            </a:p>
          </p:txBody>
        </p:sp>
        <p:sp>
          <p:nvSpPr>
            <p:cNvPr id="4" name="Textfeld 3">
              <a:extLst>
                <a:ext uri="{FF2B5EF4-FFF2-40B4-BE49-F238E27FC236}">
                  <a16:creationId xmlns:a16="http://schemas.microsoft.com/office/drawing/2014/main" id="{1F2E37B1-8751-1474-6293-97998C9C4A7C}"/>
                </a:ext>
              </a:extLst>
            </p:cNvPr>
            <p:cNvSpPr txBox="1"/>
            <p:nvPr/>
          </p:nvSpPr>
          <p:spPr>
            <a:xfrm>
              <a:off x="1921518" y="1347284"/>
              <a:ext cx="8348956" cy="2215991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3800" dirty="0">
                  <a:ln w="28575">
                    <a:gradFill>
                      <a:gsLst>
                        <a:gs pos="0">
                          <a:srgbClr val="007F5F"/>
                        </a:gs>
                        <a:gs pos="100000">
                          <a:srgbClr val="F2CC8F"/>
                        </a:gs>
                      </a:gsLst>
                      <a:lin ang="5400000" scaled="1"/>
                    </a:gradFill>
                  </a:ln>
                  <a:solidFill>
                    <a:schemeClr val="bg1"/>
                  </a:solidFill>
                  <a:latin typeface="Delicious Handrawn" pitchFamily="2" charset="0"/>
                </a:rPr>
                <a:t>Willkommen!</a:t>
              </a:r>
            </a:p>
          </p:txBody>
        </p:sp>
      </p:grpSp>
      <p:sp>
        <p:nvSpPr>
          <p:cNvPr id="2" name="Textfeld 1">
            <a:extLst>
              <a:ext uri="{FF2B5EF4-FFF2-40B4-BE49-F238E27FC236}">
                <a16:creationId xmlns:a16="http://schemas.microsoft.com/office/drawing/2014/main" id="{134C201E-7548-D13B-16F9-C16752D7363E}"/>
              </a:ext>
            </a:extLst>
          </p:cNvPr>
          <p:cNvSpPr txBox="1"/>
          <p:nvPr/>
        </p:nvSpPr>
        <p:spPr>
          <a:xfrm>
            <a:off x="3485345" y="5101796"/>
            <a:ext cx="5221306" cy="46166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de-DE" sz="2400" dirty="0">
                <a:solidFill>
                  <a:schemeClr val="bg1"/>
                </a:solidFill>
                <a:latin typeface="Fira Sans Medium" panose="020B0603050000020004" pitchFamily="34" charset="0"/>
                <a:ea typeface="Lato Semibold" panose="020F0502020204030203" pitchFamily="34" charset="0"/>
                <a:cs typeface="Lato Semibold" panose="020F0502020204030203" pitchFamily="34" charset="0"/>
              </a:rPr>
              <a:t>- Vorstellung und Einführung - </a:t>
            </a:r>
          </a:p>
        </p:txBody>
      </p:sp>
    </p:spTree>
    <p:extLst>
      <p:ext uri="{BB962C8B-B14F-4D97-AF65-F5344CB8AC3E}">
        <p14:creationId xmlns:p14="http://schemas.microsoft.com/office/powerpoint/2010/main" val="10905565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>
            <a:extLst>
              <a:ext uri="{FF2B5EF4-FFF2-40B4-BE49-F238E27FC236}">
                <a16:creationId xmlns:a16="http://schemas.microsoft.com/office/drawing/2014/main" id="{7392DE4B-1D21-4BBE-8016-0BC3603A31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97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30BC1B6A-2C30-5B99-B01D-52FA0619972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-1325563"/>
            <a:ext cx="10515600" cy="132556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de-DE" dirty="0"/>
              <a:t>DOLCE(9)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BD63D4A3-1466-4029-BAE6-179DB02F2398}"/>
              </a:ext>
            </a:extLst>
          </p:cNvPr>
          <p:cNvSpPr txBox="1"/>
          <p:nvPr/>
        </p:nvSpPr>
        <p:spPr>
          <a:xfrm>
            <a:off x="466728" y="405706"/>
            <a:ext cx="5794372" cy="175432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r>
              <a:rPr lang="de-DE" sz="5400" dirty="0">
                <a:solidFill>
                  <a:schemeClr val="bg1"/>
                </a:solidFill>
                <a:latin typeface="Delicious Handrawn" pitchFamily="2" charset="0"/>
              </a:rPr>
              <a:t>DOLCE: Digital </a:t>
            </a:r>
            <a:r>
              <a:rPr lang="de-DE" sz="5400" dirty="0" err="1">
                <a:solidFill>
                  <a:schemeClr val="bg1"/>
                </a:solidFill>
                <a:latin typeface="Delicious Handrawn" pitchFamily="2" charset="0"/>
              </a:rPr>
              <a:t>Object</a:t>
            </a:r>
            <a:r>
              <a:rPr lang="de-DE" sz="5400" dirty="0">
                <a:solidFill>
                  <a:schemeClr val="bg1"/>
                </a:solidFill>
                <a:latin typeface="Delicious Handrawn" pitchFamily="2" charset="0"/>
              </a:rPr>
              <a:t> Learning </a:t>
            </a:r>
            <a:r>
              <a:rPr lang="de-DE" sz="5400" dirty="0" err="1">
                <a:solidFill>
                  <a:schemeClr val="bg1"/>
                </a:solidFill>
                <a:latin typeface="Delicious Handrawn" pitchFamily="2" charset="0"/>
              </a:rPr>
              <a:t>Centre</a:t>
            </a:r>
            <a:endParaRPr lang="de-DE" sz="5400" dirty="0">
              <a:solidFill>
                <a:schemeClr val="bg1"/>
              </a:solidFill>
              <a:latin typeface="Delicious Handrawn" pitchFamily="2" charset="0"/>
            </a:endParaRPr>
          </a:p>
        </p:txBody>
      </p:sp>
      <p:pic>
        <p:nvPicPr>
          <p:cNvPr id="2" name="Grafik 1" descr="DOLCE Startseite Screenshot">
            <a:extLst>
              <a:ext uri="{FF2B5EF4-FFF2-40B4-BE49-F238E27FC236}">
                <a16:creationId xmlns:a16="http://schemas.microsoft.com/office/drawing/2014/main" id="{AB731214-9740-4F2D-9B72-EC7632A3C2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9001" y="2505038"/>
            <a:ext cx="5626999" cy="3737468"/>
          </a:xfrm>
          <a:prstGeom prst="rect">
            <a:avLst/>
          </a:prstGeom>
        </p:spPr>
      </p:pic>
      <p:sp>
        <p:nvSpPr>
          <p:cNvPr id="8" name="Rechteck 6">
            <a:extLst>
              <a:ext uri="{FF2B5EF4-FFF2-40B4-BE49-F238E27FC236}">
                <a16:creationId xmlns:a16="http://schemas.microsoft.com/office/drawing/2014/main" id="{E0142374-5C03-439A-89D5-E20DC8906C2F}"/>
              </a:ext>
            </a:extLst>
          </p:cNvPr>
          <p:cNvSpPr/>
          <p:nvPr/>
        </p:nvSpPr>
        <p:spPr>
          <a:xfrm>
            <a:off x="7043517" y="615494"/>
            <a:ext cx="4366066" cy="705346"/>
          </a:xfrm>
          <a:custGeom>
            <a:avLst/>
            <a:gdLst>
              <a:gd name="connsiteX0" fmla="*/ 0 w 4366066"/>
              <a:gd name="connsiteY0" fmla="*/ 0 h 705346"/>
              <a:gd name="connsiteX1" fmla="*/ 580063 w 4366066"/>
              <a:gd name="connsiteY1" fmla="*/ 0 h 705346"/>
              <a:gd name="connsiteX2" fmla="*/ 1203787 w 4366066"/>
              <a:gd name="connsiteY2" fmla="*/ 0 h 705346"/>
              <a:gd name="connsiteX3" fmla="*/ 1827510 w 4366066"/>
              <a:gd name="connsiteY3" fmla="*/ 0 h 705346"/>
              <a:gd name="connsiteX4" fmla="*/ 2320252 w 4366066"/>
              <a:gd name="connsiteY4" fmla="*/ 0 h 705346"/>
              <a:gd name="connsiteX5" fmla="*/ 3031297 w 4366066"/>
              <a:gd name="connsiteY5" fmla="*/ 0 h 705346"/>
              <a:gd name="connsiteX6" fmla="*/ 3742342 w 4366066"/>
              <a:gd name="connsiteY6" fmla="*/ 0 h 705346"/>
              <a:gd name="connsiteX7" fmla="*/ 4366066 w 4366066"/>
              <a:gd name="connsiteY7" fmla="*/ 0 h 705346"/>
              <a:gd name="connsiteX8" fmla="*/ 4366066 w 4366066"/>
              <a:gd name="connsiteY8" fmla="*/ 366780 h 705346"/>
              <a:gd name="connsiteX9" fmla="*/ 4366066 w 4366066"/>
              <a:gd name="connsiteY9" fmla="*/ 705346 h 705346"/>
              <a:gd name="connsiteX10" fmla="*/ 3786003 w 4366066"/>
              <a:gd name="connsiteY10" fmla="*/ 705346 h 705346"/>
              <a:gd name="connsiteX11" fmla="*/ 3074958 w 4366066"/>
              <a:gd name="connsiteY11" fmla="*/ 705346 h 705346"/>
              <a:gd name="connsiteX12" fmla="*/ 2407574 w 4366066"/>
              <a:gd name="connsiteY12" fmla="*/ 705346 h 705346"/>
              <a:gd name="connsiteX13" fmla="*/ 1914832 w 4366066"/>
              <a:gd name="connsiteY13" fmla="*/ 705346 h 705346"/>
              <a:gd name="connsiteX14" fmla="*/ 1291108 w 4366066"/>
              <a:gd name="connsiteY14" fmla="*/ 705346 h 705346"/>
              <a:gd name="connsiteX15" fmla="*/ 798366 w 4366066"/>
              <a:gd name="connsiteY15" fmla="*/ 705346 h 705346"/>
              <a:gd name="connsiteX16" fmla="*/ 0 w 4366066"/>
              <a:gd name="connsiteY16" fmla="*/ 705346 h 705346"/>
              <a:gd name="connsiteX17" fmla="*/ 0 w 4366066"/>
              <a:gd name="connsiteY17" fmla="*/ 373833 h 705346"/>
              <a:gd name="connsiteX18" fmla="*/ 0 w 4366066"/>
              <a:gd name="connsiteY18" fmla="*/ 0 h 705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366066" h="705346" extrusionOk="0">
                <a:moveTo>
                  <a:pt x="0" y="0"/>
                </a:moveTo>
                <a:cubicBezTo>
                  <a:pt x="241900" y="21153"/>
                  <a:pt x="390430" y="28248"/>
                  <a:pt x="580063" y="0"/>
                </a:cubicBezTo>
                <a:cubicBezTo>
                  <a:pt x="769696" y="-28248"/>
                  <a:pt x="1055115" y="-1235"/>
                  <a:pt x="1203787" y="0"/>
                </a:cubicBezTo>
                <a:cubicBezTo>
                  <a:pt x="1352459" y="1235"/>
                  <a:pt x="1595859" y="2718"/>
                  <a:pt x="1827510" y="0"/>
                </a:cubicBezTo>
                <a:cubicBezTo>
                  <a:pt x="2059161" y="-2718"/>
                  <a:pt x="2200354" y="5002"/>
                  <a:pt x="2320252" y="0"/>
                </a:cubicBezTo>
                <a:cubicBezTo>
                  <a:pt x="2440150" y="-5002"/>
                  <a:pt x="2764760" y="-1333"/>
                  <a:pt x="3031297" y="0"/>
                </a:cubicBezTo>
                <a:cubicBezTo>
                  <a:pt x="3297834" y="1333"/>
                  <a:pt x="3551542" y="-1792"/>
                  <a:pt x="3742342" y="0"/>
                </a:cubicBezTo>
                <a:cubicBezTo>
                  <a:pt x="3933143" y="1792"/>
                  <a:pt x="4166782" y="-16160"/>
                  <a:pt x="4366066" y="0"/>
                </a:cubicBezTo>
                <a:cubicBezTo>
                  <a:pt x="4361942" y="180255"/>
                  <a:pt x="4365807" y="212235"/>
                  <a:pt x="4366066" y="366780"/>
                </a:cubicBezTo>
                <a:cubicBezTo>
                  <a:pt x="4366325" y="521325"/>
                  <a:pt x="4349624" y="595204"/>
                  <a:pt x="4366066" y="705346"/>
                </a:cubicBezTo>
                <a:cubicBezTo>
                  <a:pt x="4129279" y="682399"/>
                  <a:pt x="3969565" y="720027"/>
                  <a:pt x="3786003" y="705346"/>
                </a:cubicBezTo>
                <a:cubicBezTo>
                  <a:pt x="3602441" y="690665"/>
                  <a:pt x="3398908" y="711395"/>
                  <a:pt x="3074958" y="705346"/>
                </a:cubicBezTo>
                <a:cubicBezTo>
                  <a:pt x="2751009" y="699297"/>
                  <a:pt x="2726487" y="729579"/>
                  <a:pt x="2407574" y="705346"/>
                </a:cubicBezTo>
                <a:cubicBezTo>
                  <a:pt x="2088661" y="681113"/>
                  <a:pt x="2077004" y="693971"/>
                  <a:pt x="1914832" y="705346"/>
                </a:cubicBezTo>
                <a:cubicBezTo>
                  <a:pt x="1752660" y="716721"/>
                  <a:pt x="1537522" y="685031"/>
                  <a:pt x="1291108" y="705346"/>
                </a:cubicBezTo>
                <a:cubicBezTo>
                  <a:pt x="1044694" y="725661"/>
                  <a:pt x="935518" y="705769"/>
                  <a:pt x="798366" y="705346"/>
                </a:cubicBezTo>
                <a:cubicBezTo>
                  <a:pt x="661214" y="704923"/>
                  <a:pt x="294793" y="690610"/>
                  <a:pt x="0" y="705346"/>
                </a:cubicBezTo>
                <a:cubicBezTo>
                  <a:pt x="-5741" y="588495"/>
                  <a:pt x="-15465" y="527792"/>
                  <a:pt x="0" y="373833"/>
                </a:cubicBezTo>
                <a:cubicBezTo>
                  <a:pt x="15465" y="219874"/>
                  <a:pt x="-10984" y="86885"/>
                  <a:pt x="0" y="0"/>
                </a:cubicBezTo>
                <a:close/>
              </a:path>
            </a:pathLst>
          </a:custGeom>
          <a:noFill/>
          <a:ln w="38100">
            <a:noFill/>
            <a:extLst>
              <a:ext uri="{C807C97D-BFC1-408E-A445-0C87EB9F89A2}">
                <ask:lineSketchStyleProps xmlns:ask="http://schemas.microsoft.com/office/drawing/2018/sketchyshapes" sd="5227922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Fira Sans SemiBold" panose="020B0603050000020004" pitchFamily="34" charset="0"/>
              <a:buChar char="&gt;"/>
            </a:pPr>
            <a:r>
              <a:rPr lang="de-DE" sz="2400" dirty="0">
                <a:solidFill>
                  <a:schemeClr val="bg1"/>
                </a:solidFill>
              </a:rPr>
              <a:t>Objekte recherchieren</a:t>
            </a:r>
          </a:p>
        </p:txBody>
      </p:sp>
      <p:sp>
        <p:nvSpPr>
          <p:cNvPr id="7" name="Rechteck 5">
            <a:extLst>
              <a:ext uri="{FF2B5EF4-FFF2-40B4-BE49-F238E27FC236}">
                <a16:creationId xmlns:a16="http://schemas.microsoft.com/office/drawing/2014/main" id="{5DC61B18-630E-4E89-97CF-6DD02DF65E2A}"/>
              </a:ext>
            </a:extLst>
          </p:cNvPr>
          <p:cNvSpPr/>
          <p:nvPr/>
        </p:nvSpPr>
        <p:spPr>
          <a:xfrm>
            <a:off x="7043517" y="1845911"/>
            <a:ext cx="4366066" cy="705346"/>
          </a:xfrm>
          <a:custGeom>
            <a:avLst/>
            <a:gdLst>
              <a:gd name="connsiteX0" fmla="*/ 0 w 4366066"/>
              <a:gd name="connsiteY0" fmla="*/ 0 h 705346"/>
              <a:gd name="connsiteX1" fmla="*/ 580063 w 4366066"/>
              <a:gd name="connsiteY1" fmla="*/ 0 h 705346"/>
              <a:gd name="connsiteX2" fmla="*/ 1203787 w 4366066"/>
              <a:gd name="connsiteY2" fmla="*/ 0 h 705346"/>
              <a:gd name="connsiteX3" fmla="*/ 1827510 w 4366066"/>
              <a:gd name="connsiteY3" fmla="*/ 0 h 705346"/>
              <a:gd name="connsiteX4" fmla="*/ 2320252 w 4366066"/>
              <a:gd name="connsiteY4" fmla="*/ 0 h 705346"/>
              <a:gd name="connsiteX5" fmla="*/ 3031297 w 4366066"/>
              <a:gd name="connsiteY5" fmla="*/ 0 h 705346"/>
              <a:gd name="connsiteX6" fmla="*/ 3742342 w 4366066"/>
              <a:gd name="connsiteY6" fmla="*/ 0 h 705346"/>
              <a:gd name="connsiteX7" fmla="*/ 4366066 w 4366066"/>
              <a:gd name="connsiteY7" fmla="*/ 0 h 705346"/>
              <a:gd name="connsiteX8" fmla="*/ 4366066 w 4366066"/>
              <a:gd name="connsiteY8" fmla="*/ 366780 h 705346"/>
              <a:gd name="connsiteX9" fmla="*/ 4366066 w 4366066"/>
              <a:gd name="connsiteY9" fmla="*/ 705346 h 705346"/>
              <a:gd name="connsiteX10" fmla="*/ 3786003 w 4366066"/>
              <a:gd name="connsiteY10" fmla="*/ 705346 h 705346"/>
              <a:gd name="connsiteX11" fmla="*/ 3074958 w 4366066"/>
              <a:gd name="connsiteY11" fmla="*/ 705346 h 705346"/>
              <a:gd name="connsiteX12" fmla="*/ 2407574 w 4366066"/>
              <a:gd name="connsiteY12" fmla="*/ 705346 h 705346"/>
              <a:gd name="connsiteX13" fmla="*/ 1914832 w 4366066"/>
              <a:gd name="connsiteY13" fmla="*/ 705346 h 705346"/>
              <a:gd name="connsiteX14" fmla="*/ 1291108 w 4366066"/>
              <a:gd name="connsiteY14" fmla="*/ 705346 h 705346"/>
              <a:gd name="connsiteX15" fmla="*/ 798366 w 4366066"/>
              <a:gd name="connsiteY15" fmla="*/ 705346 h 705346"/>
              <a:gd name="connsiteX16" fmla="*/ 0 w 4366066"/>
              <a:gd name="connsiteY16" fmla="*/ 705346 h 705346"/>
              <a:gd name="connsiteX17" fmla="*/ 0 w 4366066"/>
              <a:gd name="connsiteY17" fmla="*/ 373833 h 705346"/>
              <a:gd name="connsiteX18" fmla="*/ 0 w 4366066"/>
              <a:gd name="connsiteY18" fmla="*/ 0 h 705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366066" h="705346" extrusionOk="0">
                <a:moveTo>
                  <a:pt x="0" y="0"/>
                </a:moveTo>
                <a:cubicBezTo>
                  <a:pt x="241900" y="21153"/>
                  <a:pt x="390430" y="28248"/>
                  <a:pt x="580063" y="0"/>
                </a:cubicBezTo>
                <a:cubicBezTo>
                  <a:pt x="769696" y="-28248"/>
                  <a:pt x="1055115" y="-1235"/>
                  <a:pt x="1203787" y="0"/>
                </a:cubicBezTo>
                <a:cubicBezTo>
                  <a:pt x="1352459" y="1235"/>
                  <a:pt x="1595859" y="2718"/>
                  <a:pt x="1827510" y="0"/>
                </a:cubicBezTo>
                <a:cubicBezTo>
                  <a:pt x="2059161" y="-2718"/>
                  <a:pt x="2200354" y="5002"/>
                  <a:pt x="2320252" y="0"/>
                </a:cubicBezTo>
                <a:cubicBezTo>
                  <a:pt x="2440150" y="-5002"/>
                  <a:pt x="2764760" y="-1333"/>
                  <a:pt x="3031297" y="0"/>
                </a:cubicBezTo>
                <a:cubicBezTo>
                  <a:pt x="3297834" y="1333"/>
                  <a:pt x="3551542" y="-1792"/>
                  <a:pt x="3742342" y="0"/>
                </a:cubicBezTo>
                <a:cubicBezTo>
                  <a:pt x="3933143" y="1792"/>
                  <a:pt x="4166782" y="-16160"/>
                  <a:pt x="4366066" y="0"/>
                </a:cubicBezTo>
                <a:cubicBezTo>
                  <a:pt x="4361942" y="180255"/>
                  <a:pt x="4365807" y="212235"/>
                  <a:pt x="4366066" y="366780"/>
                </a:cubicBezTo>
                <a:cubicBezTo>
                  <a:pt x="4366325" y="521325"/>
                  <a:pt x="4349624" y="595204"/>
                  <a:pt x="4366066" y="705346"/>
                </a:cubicBezTo>
                <a:cubicBezTo>
                  <a:pt x="4129279" y="682399"/>
                  <a:pt x="3969565" y="720027"/>
                  <a:pt x="3786003" y="705346"/>
                </a:cubicBezTo>
                <a:cubicBezTo>
                  <a:pt x="3602441" y="690665"/>
                  <a:pt x="3398908" y="711395"/>
                  <a:pt x="3074958" y="705346"/>
                </a:cubicBezTo>
                <a:cubicBezTo>
                  <a:pt x="2751009" y="699297"/>
                  <a:pt x="2726487" y="729579"/>
                  <a:pt x="2407574" y="705346"/>
                </a:cubicBezTo>
                <a:cubicBezTo>
                  <a:pt x="2088661" y="681113"/>
                  <a:pt x="2077004" y="693971"/>
                  <a:pt x="1914832" y="705346"/>
                </a:cubicBezTo>
                <a:cubicBezTo>
                  <a:pt x="1752660" y="716721"/>
                  <a:pt x="1537522" y="685031"/>
                  <a:pt x="1291108" y="705346"/>
                </a:cubicBezTo>
                <a:cubicBezTo>
                  <a:pt x="1044694" y="725661"/>
                  <a:pt x="935518" y="705769"/>
                  <a:pt x="798366" y="705346"/>
                </a:cubicBezTo>
                <a:cubicBezTo>
                  <a:pt x="661214" y="704923"/>
                  <a:pt x="294793" y="690610"/>
                  <a:pt x="0" y="705346"/>
                </a:cubicBezTo>
                <a:cubicBezTo>
                  <a:pt x="-5741" y="588495"/>
                  <a:pt x="-15465" y="527792"/>
                  <a:pt x="0" y="373833"/>
                </a:cubicBezTo>
                <a:cubicBezTo>
                  <a:pt x="15465" y="219874"/>
                  <a:pt x="-10984" y="86885"/>
                  <a:pt x="0" y="0"/>
                </a:cubicBezTo>
                <a:close/>
              </a:path>
            </a:pathLst>
          </a:custGeom>
          <a:noFill/>
          <a:ln w="38100">
            <a:noFill/>
            <a:extLst>
              <a:ext uri="{C807C97D-BFC1-408E-A445-0C87EB9F89A2}">
                <ask:lineSketchStyleProps xmlns:ask="http://schemas.microsoft.com/office/drawing/2018/sketchyshapes" sd="5227922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Fira Sans SemiBold" panose="020B0603050000020004" pitchFamily="34" charset="0"/>
              <a:buChar char="&gt;"/>
            </a:pPr>
            <a:r>
              <a:rPr lang="de-DE" sz="2400" dirty="0">
                <a:solidFill>
                  <a:schemeClr val="bg1"/>
                </a:solidFill>
              </a:rPr>
              <a:t>Anlegen von Datensätzen in CODA</a:t>
            </a:r>
          </a:p>
        </p:txBody>
      </p:sp>
      <p:sp>
        <p:nvSpPr>
          <p:cNvPr id="6" name="Rechteck 4">
            <a:extLst>
              <a:ext uri="{FF2B5EF4-FFF2-40B4-BE49-F238E27FC236}">
                <a16:creationId xmlns:a16="http://schemas.microsoft.com/office/drawing/2014/main" id="{9D02788A-6751-4AA5-9B24-96E25EF60E59}"/>
              </a:ext>
            </a:extLst>
          </p:cNvPr>
          <p:cNvSpPr/>
          <p:nvPr/>
        </p:nvSpPr>
        <p:spPr>
          <a:xfrm>
            <a:off x="7043517" y="3076328"/>
            <a:ext cx="4366066" cy="705346"/>
          </a:xfrm>
          <a:custGeom>
            <a:avLst/>
            <a:gdLst>
              <a:gd name="connsiteX0" fmla="*/ 0 w 4366066"/>
              <a:gd name="connsiteY0" fmla="*/ 0 h 705346"/>
              <a:gd name="connsiteX1" fmla="*/ 580063 w 4366066"/>
              <a:gd name="connsiteY1" fmla="*/ 0 h 705346"/>
              <a:gd name="connsiteX2" fmla="*/ 1203787 w 4366066"/>
              <a:gd name="connsiteY2" fmla="*/ 0 h 705346"/>
              <a:gd name="connsiteX3" fmla="*/ 1827510 w 4366066"/>
              <a:gd name="connsiteY3" fmla="*/ 0 h 705346"/>
              <a:gd name="connsiteX4" fmla="*/ 2320252 w 4366066"/>
              <a:gd name="connsiteY4" fmla="*/ 0 h 705346"/>
              <a:gd name="connsiteX5" fmla="*/ 3031297 w 4366066"/>
              <a:gd name="connsiteY5" fmla="*/ 0 h 705346"/>
              <a:gd name="connsiteX6" fmla="*/ 3742342 w 4366066"/>
              <a:gd name="connsiteY6" fmla="*/ 0 h 705346"/>
              <a:gd name="connsiteX7" fmla="*/ 4366066 w 4366066"/>
              <a:gd name="connsiteY7" fmla="*/ 0 h 705346"/>
              <a:gd name="connsiteX8" fmla="*/ 4366066 w 4366066"/>
              <a:gd name="connsiteY8" fmla="*/ 366780 h 705346"/>
              <a:gd name="connsiteX9" fmla="*/ 4366066 w 4366066"/>
              <a:gd name="connsiteY9" fmla="*/ 705346 h 705346"/>
              <a:gd name="connsiteX10" fmla="*/ 3786003 w 4366066"/>
              <a:gd name="connsiteY10" fmla="*/ 705346 h 705346"/>
              <a:gd name="connsiteX11" fmla="*/ 3074958 w 4366066"/>
              <a:gd name="connsiteY11" fmla="*/ 705346 h 705346"/>
              <a:gd name="connsiteX12" fmla="*/ 2407574 w 4366066"/>
              <a:gd name="connsiteY12" fmla="*/ 705346 h 705346"/>
              <a:gd name="connsiteX13" fmla="*/ 1914832 w 4366066"/>
              <a:gd name="connsiteY13" fmla="*/ 705346 h 705346"/>
              <a:gd name="connsiteX14" fmla="*/ 1291108 w 4366066"/>
              <a:gd name="connsiteY14" fmla="*/ 705346 h 705346"/>
              <a:gd name="connsiteX15" fmla="*/ 798366 w 4366066"/>
              <a:gd name="connsiteY15" fmla="*/ 705346 h 705346"/>
              <a:gd name="connsiteX16" fmla="*/ 0 w 4366066"/>
              <a:gd name="connsiteY16" fmla="*/ 705346 h 705346"/>
              <a:gd name="connsiteX17" fmla="*/ 0 w 4366066"/>
              <a:gd name="connsiteY17" fmla="*/ 373833 h 705346"/>
              <a:gd name="connsiteX18" fmla="*/ 0 w 4366066"/>
              <a:gd name="connsiteY18" fmla="*/ 0 h 705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366066" h="705346" extrusionOk="0">
                <a:moveTo>
                  <a:pt x="0" y="0"/>
                </a:moveTo>
                <a:cubicBezTo>
                  <a:pt x="241900" y="21153"/>
                  <a:pt x="390430" y="28248"/>
                  <a:pt x="580063" y="0"/>
                </a:cubicBezTo>
                <a:cubicBezTo>
                  <a:pt x="769696" y="-28248"/>
                  <a:pt x="1055115" y="-1235"/>
                  <a:pt x="1203787" y="0"/>
                </a:cubicBezTo>
                <a:cubicBezTo>
                  <a:pt x="1352459" y="1235"/>
                  <a:pt x="1595859" y="2718"/>
                  <a:pt x="1827510" y="0"/>
                </a:cubicBezTo>
                <a:cubicBezTo>
                  <a:pt x="2059161" y="-2718"/>
                  <a:pt x="2200354" y="5002"/>
                  <a:pt x="2320252" y="0"/>
                </a:cubicBezTo>
                <a:cubicBezTo>
                  <a:pt x="2440150" y="-5002"/>
                  <a:pt x="2764760" y="-1333"/>
                  <a:pt x="3031297" y="0"/>
                </a:cubicBezTo>
                <a:cubicBezTo>
                  <a:pt x="3297834" y="1333"/>
                  <a:pt x="3551542" y="-1792"/>
                  <a:pt x="3742342" y="0"/>
                </a:cubicBezTo>
                <a:cubicBezTo>
                  <a:pt x="3933143" y="1792"/>
                  <a:pt x="4166782" y="-16160"/>
                  <a:pt x="4366066" y="0"/>
                </a:cubicBezTo>
                <a:cubicBezTo>
                  <a:pt x="4361942" y="180255"/>
                  <a:pt x="4365807" y="212235"/>
                  <a:pt x="4366066" y="366780"/>
                </a:cubicBezTo>
                <a:cubicBezTo>
                  <a:pt x="4366325" y="521325"/>
                  <a:pt x="4349624" y="595204"/>
                  <a:pt x="4366066" y="705346"/>
                </a:cubicBezTo>
                <a:cubicBezTo>
                  <a:pt x="4129279" y="682399"/>
                  <a:pt x="3969565" y="720027"/>
                  <a:pt x="3786003" y="705346"/>
                </a:cubicBezTo>
                <a:cubicBezTo>
                  <a:pt x="3602441" y="690665"/>
                  <a:pt x="3398908" y="711395"/>
                  <a:pt x="3074958" y="705346"/>
                </a:cubicBezTo>
                <a:cubicBezTo>
                  <a:pt x="2751009" y="699297"/>
                  <a:pt x="2726487" y="729579"/>
                  <a:pt x="2407574" y="705346"/>
                </a:cubicBezTo>
                <a:cubicBezTo>
                  <a:pt x="2088661" y="681113"/>
                  <a:pt x="2077004" y="693971"/>
                  <a:pt x="1914832" y="705346"/>
                </a:cubicBezTo>
                <a:cubicBezTo>
                  <a:pt x="1752660" y="716721"/>
                  <a:pt x="1537522" y="685031"/>
                  <a:pt x="1291108" y="705346"/>
                </a:cubicBezTo>
                <a:cubicBezTo>
                  <a:pt x="1044694" y="725661"/>
                  <a:pt x="935518" y="705769"/>
                  <a:pt x="798366" y="705346"/>
                </a:cubicBezTo>
                <a:cubicBezTo>
                  <a:pt x="661214" y="704923"/>
                  <a:pt x="294793" y="690610"/>
                  <a:pt x="0" y="705346"/>
                </a:cubicBezTo>
                <a:cubicBezTo>
                  <a:pt x="-5741" y="588495"/>
                  <a:pt x="-15465" y="527792"/>
                  <a:pt x="0" y="373833"/>
                </a:cubicBezTo>
                <a:cubicBezTo>
                  <a:pt x="15465" y="219874"/>
                  <a:pt x="-10984" y="86885"/>
                  <a:pt x="0" y="0"/>
                </a:cubicBezTo>
                <a:close/>
              </a:path>
            </a:pathLst>
          </a:custGeom>
          <a:noFill/>
          <a:ln w="38100">
            <a:noFill/>
            <a:extLst>
              <a:ext uri="{C807C97D-BFC1-408E-A445-0C87EB9F89A2}">
                <ask:lineSketchStyleProps xmlns:ask="http://schemas.microsoft.com/office/drawing/2018/sketchyshapes" sd="5227922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Fira Sans SemiBold" panose="020B0603050000020004" pitchFamily="34" charset="0"/>
              <a:buChar char="&gt;"/>
            </a:pPr>
            <a:r>
              <a:rPr lang="de-DE" sz="2400" dirty="0">
                <a:solidFill>
                  <a:schemeClr val="bg1"/>
                </a:solidFill>
              </a:rPr>
              <a:t>Normdaten verwenden</a:t>
            </a:r>
          </a:p>
        </p:txBody>
      </p:sp>
      <p:sp>
        <p:nvSpPr>
          <p:cNvPr id="10" name="Rechteck 4">
            <a:extLst>
              <a:ext uri="{FF2B5EF4-FFF2-40B4-BE49-F238E27FC236}">
                <a16:creationId xmlns:a16="http://schemas.microsoft.com/office/drawing/2014/main" id="{2BD92337-A706-4DCF-8FB3-DE83BBC21F91}"/>
              </a:ext>
            </a:extLst>
          </p:cNvPr>
          <p:cNvSpPr/>
          <p:nvPr/>
        </p:nvSpPr>
        <p:spPr>
          <a:xfrm>
            <a:off x="7043517" y="4306745"/>
            <a:ext cx="4366066" cy="705346"/>
          </a:xfrm>
          <a:custGeom>
            <a:avLst/>
            <a:gdLst>
              <a:gd name="connsiteX0" fmla="*/ 0 w 4366066"/>
              <a:gd name="connsiteY0" fmla="*/ 0 h 705346"/>
              <a:gd name="connsiteX1" fmla="*/ 580063 w 4366066"/>
              <a:gd name="connsiteY1" fmla="*/ 0 h 705346"/>
              <a:gd name="connsiteX2" fmla="*/ 1203787 w 4366066"/>
              <a:gd name="connsiteY2" fmla="*/ 0 h 705346"/>
              <a:gd name="connsiteX3" fmla="*/ 1827510 w 4366066"/>
              <a:gd name="connsiteY3" fmla="*/ 0 h 705346"/>
              <a:gd name="connsiteX4" fmla="*/ 2320252 w 4366066"/>
              <a:gd name="connsiteY4" fmla="*/ 0 h 705346"/>
              <a:gd name="connsiteX5" fmla="*/ 3031297 w 4366066"/>
              <a:gd name="connsiteY5" fmla="*/ 0 h 705346"/>
              <a:gd name="connsiteX6" fmla="*/ 3742342 w 4366066"/>
              <a:gd name="connsiteY6" fmla="*/ 0 h 705346"/>
              <a:gd name="connsiteX7" fmla="*/ 4366066 w 4366066"/>
              <a:gd name="connsiteY7" fmla="*/ 0 h 705346"/>
              <a:gd name="connsiteX8" fmla="*/ 4366066 w 4366066"/>
              <a:gd name="connsiteY8" fmla="*/ 366780 h 705346"/>
              <a:gd name="connsiteX9" fmla="*/ 4366066 w 4366066"/>
              <a:gd name="connsiteY9" fmla="*/ 705346 h 705346"/>
              <a:gd name="connsiteX10" fmla="*/ 3786003 w 4366066"/>
              <a:gd name="connsiteY10" fmla="*/ 705346 h 705346"/>
              <a:gd name="connsiteX11" fmla="*/ 3074958 w 4366066"/>
              <a:gd name="connsiteY11" fmla="*/ 705346 h 705346"/>
              <a:gd name="connsiteX12" fmla="*/ 2407574 w 4366066"/>
              <a:gd name="connsiteY12" fmla="*/ 705346 h 705346"/>
              <a:gd name="connsiteX13" fmla="*/ 1914832 w 4366066"/>
              <a:gd name="connsiteY13" fmla="*/ 705346 h 705346"/>
              <a:gd name="connsiteX14" fmla="*/ 1291108 w 4366066"/>
              <a:gd name="connsiteY14" fmla="*/ 705346 h 705346"/>
              <a:gd name="connsiteX15" fmla="*/ 798366 w 4366066"/>
              <a:gd name="connsiteY15" fmla="*/ 705346 h 705346"/>
              <a:gd name="connsiteX16" fmla="*/ 0 w 4366066"/>
              <a:gd name="connsiteY16" fmla="*/ 705346 h 705346"/>
              <a:gd name="connsiteX17" fmla="*/ 0 w 4366066"/>
              <a:gd name="connsiteY17" fmla="*/ 373833 h 705346"/>
              <a:gd name="connsiteX18" fmla="*/ 0 w 4366066"/>
              <a:gd name="connsiteY18" fmla="*/ 0 h 705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366066" h="705346" extrusionOk="0">
                <a:moveTo>
                  <a:pt x="0" y="0"/>
                </a:moveTo>
                <a:cubicBezTo>
                  <a:pt x="241900" y="21153"/>
                  <a:pt x="390430" y="28248"/>
                  <a:pt x="580063" y="0"/>
                </a:cubicBezTo>
                <a:cubicBezTo>
                  <a:pt x="769696" y="-28248"/>
                  <a:pt x="1055115" y="-1235"/>
                  <a:pt x="1203787" y="0"/>
                </a:cubicBezTo>
                <a:cubicBezTo>
                  <a:pt x="1352459" y="1235"/>
                  <a:pt x="1595859" y="2718"/>
                  <a:pt x="1827510" y="0"/>
                </a:cubicBezTo>
                <a:cubicBezTo>
                  <a:pt x="2059161" y="-2718"/>
                  <a:pt x="2200354" y="5002"/>
                  <a:pt x="2320252" y="0"/>
                </a:cubicBezTo>
                <a:cubicBezTo>
                  <a:pt x="2440150" y="-5002"/>
                  <a:pt x="2764760" y="-1333"/>
                  <a:pt x="3031297" y="0"/>
                </a:cubicBezTo>
                <a:cubicBezTo>
                  <a:pt x="3297834" y="1333"/>
                  <a:pt x="3551542" y="-1792"/>
                  <a:pt x="3742342" y="0"/>
                </a:cubicBezTo>
                <a:cubicBezTo>
                  <a:pt x="3933143" y="1792"/>
                  <a:pt x="4166782" y="-16160"/>
                  <a:pt x="4366066" y="0"/>
                </a:cubicBezTo>
                <a:cubicBezTo>
                  <a:pt x="4361942" y="180255"/>
                  <a:pt x="4365807" y="212235"/>
                  <a:pt x="4366066" y="366780"/>
                </a:cubicBezTo>
                <a:cubicBezTo>
                  <a:pt x="4366325" y="521325"/>
                  <a:pt x="4349624" y="595204"/>
                  <a:pt x="4366066" y="705346"/>
                </a:cubicBezTo>
                <a:cubicBezTo>
                  <a:pt x="4129279" y="682399"/>
                  <a:pt x="3969565" y="720027"/>
                  <a:pt x="3786003" y="705346"/>
                </a:cubicBezTo>
                <a:cubicBezTo>
                  <a:pt x="3602441" y="690665"/>
                  <a:pt x="3398908" y="711395"/>
                  <a:pt x="3074958" y="705346"/>
                </a:cubicBezTo>
                <a:cubicBezTo>
                  <a:pt x="2751009" y="699297"/>
                  <a:pt x="2726487" y="729579"/>
                  <a:pt x="2407574" y="705346"/>
                </a:cubicBezTo>
                <a:cubicBezTo>
                  <a:pt x="2088661" y="681113"/>
                  <a:pt x="2077004" y="693971"/>
                  <a:pt x="1914832" y="705346"/>
                </a:cubicBezTo>
                <a:cubicBezTo>
                  <a:pt x="1752660" y="716721"/>
                  <a:pt x="1537522" y="685031"/>
                  <a:pt x="1291108" y="705346"/>
                </a:cubicBezTo>
                <a:cubicBezTo>
                  <a:pt x="1044694" y="725661"/>
                  <a:pt x="935518" y="705769"/>
                  <a:pt x="798366" y="705346"/>
                </a:cubicBezTo>
                <a:cubicBezTo>
                  <a:pt x="661214" y="704923"/>
                  <a:pt x="294793" y="690610"/>
                  <a:pt x="0" y="705346"/>
                </a:cubicBezTo>
                <a:cubicBezTo>
                  <a:pt x="-5741" y="588495"/>
                  <a:pt x="-15465" y="527792"/>
                  <a:pt x="0" y="373833"/>
                </a:cubicBezTo>
                <a:cubicBezTo>
                  <a:pt x="15465" y="219874"/>
                  <a:pt x="-10984" y="86885"/>
                  <a:pt x="0" y="0"/>
                </a:cubicBezTo>
                <a:close/>
              </a:path>
            </a:pathLst>
          </a:custGeom>
          <a:noFill/>
          <a:ln w="38100">
            <a:noFill/>
            <a:extLst>
              <a:ext uri="{C807C97D-BFC1-408E-A445-0C87EB9F89A2}">
                <ask:lineSketchStyleProps xmlns:ask="http://schemas.microsoft.com/office/drawing/2018/sketchyshapes" sd="5227922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Fira Sans SemiBold" panose="020B0603050000020004" pitchFamily="34" charset="0"/>
              <a:buChar char="&gt;"/>
            </a:pPr>
            <a:r>
              <a:rPr lang="de-DE" sz="2400" dirty="0">
                <a:solidFill>
                  <a:schemeClr val="bg1"/>
                </a:solidFill>
              </a:rPr>
              <a:t>Ethik im Umgang mit Daten</a:t>
            </a:r>
          </a:p>
        </p:txBody>
      </p:sp>
      <p:sp>
        <p:nvSpPr>
          <p:cNvPr id="5" name="Rechteck 3">
            <a:extLst>
              <a:ext uri="{FF2B5EF4-FFF2-40B4-BE49-F238E27FC236}">
                <a16:creationId xmlns:a16="http://schemas.microsoft.com/office/drawing/2014/main" id="{8DD52D96-45EA-4D18-9B3E-1EBAA3B197FB}"/>
              </a:ext>
            </a:extLst>
          </p:cNvPr>
          <p:cNvSpPr/>
          <p:nvPr/>
        </p:nvSpPr>
        <p:spPr>
          <a:xfrm>
            <a:off x="7043517" y="5537160"/>
            <a:ext cx="4366066" cy="705346"/>
          </a:xfrm>
          <a:custGeom>
            <a:avLst/>
            <a:gdLst>
              <a:gd name="connsiteX0" fmla="*/ 0 w 4366066"/>
              <a:gd name="connsiteY0" fmla="*/ 0 h 705346"/>
              <a:gd name="connsiteX1" fmla="*/ 580063 w 4366066"/>
              <a:gd name="connsiteY1" fmla="*/ 0 h 705346"/>
              <a:gd name="connsiteX2" fmla="*/ 1203787 w 4366066"/>
              <a:gd name="connsiteY2" fmla="*/ 0 h 705346"/>
              <a:gd name="connsiteX3" fmla="*/ 1827510 w 4366066"/>
              <a:gd name="connsiteY3" fmla="*/ 0 h 705346"/>
              <a:gd name="connsiteX4" fmla="*/ 2320252 w 4366066"/>
              <a:gd name="connsiteY4" fmla="*/ 0 h 705346"/>
              <a:gd name="connsiteX5" fmla="*/ 3031297 w 4366066"/>
              <a:gd name="connsiteY5" fmla="*/ 0 h 705346"/>
              <a:gd name="connsiteX6" fmla="*/ 3742342 w 4366066"/>
              <a:gd name="connsiteY6" fmla="*/ 0 h 705346"/>
              <a:gd name="connsiteX7" fmla="*/ 4366066 w 4366066"/>
              <a:gd name="connsiteY7" fmla="*/ 0 h 705346"/>
              <a:gd name="connsiteX8" fmla="*/ 4366066 w 4366066"/>
              <a:gd name="connsiteY8" fmla="*/ 366780 h 705346"/>
              <a:gd name="connsiteX9" fmla="*/ 4366066 w 4366066"/>
              <a:gd name="connsiteY9" fmla="*/ 705346 h 705346"/>
              <a:gd name="connsiteX10" fmla="*/ 3786003 w 4366066"/>
              <a:gd name="connsiteY10" fmla="*/ 705346 h 705346"/>
              <a:gd name="connsiteX11" fmla="*/ 3074958 w 4366066"/>
              <a:gd name="connsiteY11" fmla="*/ 705346 h 705346"/>
              <a:gd name="connsiteX12" fmla="*/ 2407574 w 4366066"/>
              <a:gd name="connsiteY12" fmla="*/ 705346 h 705346"/>
              <a:gd name="connsiteX13" fmla="*/ 1914832 w 4366066"/>
              <a:gd name="connsiteY13" fmla="*/ 705346 h 705346"/>
              <a:gd name="connsiteX14" fmla="*/ 1291108 w 4366066"/>
              <a:gd name="connsiteY14" fmla="*/ 705346 h 705346"/>
              <a:gd name="connsiteX15" fmla="*/ 798366 w 4366066"/>
              <a:gd name="connsiteY15" fmla="*/ 705346 h 705346"/>
              <a:gd name="connsiteX16" fmla="*/ 0 w 4366066"/>
              <a:gd name="connsiteY16" fmla="*/ 705346 h 705346"/>
              <a:gd name="connsiteX17" fmla="*/ 0 w 4366066"/>
              <a:gd name="connsiteY17" fmla="*/ 373833 h 705346"/>
              <a:gd name="connsiteX18" fmla="*/ 0 w 4366066"/>
              <a:gd name="connsiteY18" fmla="*/ 0 h 705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366066" h="705346" extrusionOk="0">
                <a:moveTo>
                  <a:pt x="0" y="0"/>
                </a:moveTo>
                <a:cubicBezTo>
                  <a:pt x="241900" y="21153"/>
                  <a:pt x="390430" y="28248"/>
                  <a:pt x="580063" y="0"/>
                </a:cubicBezTo>
                <a:cubicBezTo>
                  <a:pt x="769696" y="-28248"/>
                  <a:pt x="1055115" y="-1235"/>
                  <a:pt x="1203787" y="0"/>
                </a:cubicBezTo>
                <a:cubicBezTo>
                  <a:pt x="1352459" y="1235"/>
                  <a:pt x="1595859" y="2718"/>
                  <a:pt x="1827510" y="0"/>
                </a:cubicBezTo>
                <a:cubicBezTo>
                  <a:pt x="2059161" y="-2718"/>
                  <a:pt x="2200354" y="5002"/>
                  <a:pt x="2320252" y="0"/>
                </a:cubicBezTo>
                <a:cubicBezTo>
                  <a:pt x="2440150" y="-5002"/>
                  <a:pt x="2764760" y="-1333"/>
                  <a:pt x="3031297" y="0"/>
                </a:cubicBezTo>
                <a:cubicBezTo>
                  <a:pt x="3297834" y="1333"/>
                  <a:pt x="3551542" y="-1792"/>
                  <a:pt x="3742342" y="0"/>
                </a:cubicBezTo>
                <a:cubicBezTo>
                  <a:pt x="3933143" y="1792"/>
                  <a:pt x="4166782" y="-16160"/>
                  <a:pt x="4366066" y="0"/>
                </a:cubicBezTo>
                <a:cubicBezTo>
                  <a:pt x="4361942" y="180255"/>
                  <a:pt x="4365807" y="212235"/>
                  <a:pt x="4366066" y="366780"/>
                </a:cubicBezTo>
                <a:cubicBezTo>
                  <a:pt x="4366325" y="521325"/>
                  <a:pt x="4349624" y="595204"/>
                  <a:pt x="4366066" y="705346"/>
                </a:cubicBezTo>
                <a:cubicBezTo>
                  <a:pt x="4129279" y="682399"/>
                  <a:pt x="3969565" y="720027"/>
                  <a:pt x="3786003" y="705346"/>
                </a:cubicBezTo>
                <a:cubicBezTo>
                  <a:pt x="3602441" y="690665"/>
                  <a:pt x="3398908" y="711395"/>
                  <a:pt x="3074958" y="705346"/>
                </a:cubicBezTo>
                <a:cubicBezTo>
                  <a:pt x="2751009" y="699297"/>
                  <a:pt x="2726487" y="729579"/>
                  <a:pt x="2407574" y="705346"/>
                </a:cubicBezTo>
                <a:cubicBezTo>
                  <a:pt x="2088661" y="681113"/>
                  <a:pt x="2077004" y="693971"/>
                  <a:pt x="1914832" y="705346"/>
                </a:cubicBezTo>
                <a:cubicBezTo>
                  <a:pt x="1752660" y="716721"/>
                  <a:pt x="1537522" y="685031"/>
                  <a:pt x="1291108" y="705346"/>
                </a:cubicBezTo>
                <a:cubicBezTo>
                  <a:pt x="1044694" y="725661"/>
                  <a:pt x="935518" y="705769"/>
                  <a:pt x="798366" y="705346"/>
                </a:cubicBezTo>
                <a:cubicBezTo>
                  <a:pt x="661214" y="704923"/>
                  <a:pt x="294793" y="690610"/>
                  <a:pt x="0" y="705346"/>
                </a:cubicBezTo>
                <a:cubicBezTo>
                  <a:pt x="-5741" y="588495"/>
                  <a:pt x="-15465" y="527792"/>
                  <a:pt x="0" y="373833"/>
                </a:cubicBezTo>
                <a:cubicBezTo>
                  <a:pt x="15465" y="219874"/>
                  <a:pt x="-10984" y="86885"/>
                  <a:pt x="0" y="0"/>
                </a:cubicBezTo>
                <a:close/>
              </a:path>
            </a:pathLst>
          </a:custGeom>
          <a:noFill/>
          <a:ln w="38100">
            <a:noFill/>
            <a:extLst>
              <a:ext uri="{C807C97D-BFC1-408E-A445-0C87EB9F89A2}">
                <ask:lineSketchStyleProps xmlns:ask="http://schemas.microsoft.com/office/drawing/2018/sketchyshapes" sd="5227922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2400" dirty="0">
                <a:solidFill>
                  <a:schemeClr val="bg1"/>
                </a:solidFill>
              </a:rPr>
              <a:t>… und vieles mehr!</a:t>
            </a:r>
          </a:p>
        </p:txBody>
      </p:sp>
    </p:spTree>
    <p:extLst>
      <p:ext uri="{BB962C8B-B14F-4D97-AF65-F5344CB8AC3E}">
        <p14:creationId xmlns:p14="http://schemas.microsoft.com/office/powerpoint/2010/main" val="3745016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6" grpId="0"/>
      <p:bldP spid="10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>
            <a:extLst>
              <a:ext uri="{FF2B5EF4-FFF2-40B4-BE49-F238E27FC236}">
                <a16:creationId xmlns:a16="http://schemas.microsoft.com/office/drawing/2014/main" id="{7392DE4B-1D21-4BBE-8016-0BC3603A31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97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Grafik 3" descr="Begrüßung und DOLCE-Vorstellung">
            <a:extLst>
              <a:ext uri="{FF2B5EF4-FFF2-40B4-BE49-F238E27FC236}">
                <a16:creationId xmlns:a16="http://schemas.microsoft.com/office/drawing/2014/main" id="{B690EF3B-71D7-4E73-A116-AE693476E1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876" y="628306"/>
            <a:ext cx="2476500" cy="1666875"/>
          </a:xfrm>
          <a:prstGeom prst="rect">
            <a:avLst/>
          </a:prstGeom>
        </p:spPr>
      </p:pic>
      <p:pic>
        <p:nvPicPr>
          <p:cNvPr id="6" name="Grafik 5" descr="Datenbank 101">
            <a:extLst>
              <a:ext uri="{FF2B5EF4-FFF2-40B4-BE49-F238E27FC236}">
                <a16:creationId xmlns:a16="http://schemas.microsoft.com/office/drawing/2014/main" id="{49A78709-2714-4B51-947C-D7F4CCC64A3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8615" y="628306"/>
            <a:ext cx="2476500" cy="1666875"/>
          </a:xfrm>
          <a:prstGeom prst="rect">
            <a:avLst/>
          </a:prstGeom>
        </p:spPr>
      </p:pic>
      <p:pic>
        <p:nvPicPr>
          <p:cNvPr id="8" name="Grafik 7" descr="Recherche">
            <a:extLst>
              <a:ext uri="{FF2B5EF4-FFF2-40B4-BE49-F238E27FC236}">
                <a16:creationId xmlns:a16="http://schemas.microsoft.com/office/drawing/2014/main" id="{5A3E25D6-A82D-48C2-A458-BE078BF6BEC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1828" y="628305"/>
            <a:ext cx="2476500" cy="1666875"/>
          </a:xfrm>
          <a:prstGeom prst="rect">
            <a:avLst/>
          </a:prstGeom>
        </p:spPr>
      </p:pic>
      <p:pic>
        <p:nvPicPr>
          <p:cNvPr id="10" name="Grafik 9" descr="Fachdatenbanken nutzen">
            <a:extLst>
              <a:ext uri="{FF2B5EF4-FFF2-40B4-BE49-F238E27FC236}">
                <a16:creationId xmlns:a16="http://schemas.microsoft.com/office/drawing/2014/main" id="{FEA49D4C-A080-4A91-94A7-1A8A14DC0D6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5041" y="628304"/>
            <a:ext cx="2476500" cy="1666875"/>
          </a:xfrm>
          <a:prstGeom prst="rect">
            <a:avLst/>
          </a:prstGeom>
        </p:spPr>
      </p:pic>
      <p:pic>
        <p:nvPicPr>
          <p:cNvPr id="13" name="Grafik 12" descr="Datensätze anlegen">
            <a:extLst>
              <a:ext uri="{FF2B5EF4-FFF2-40B4-BE49-F238E27FC236}">
                <a16:creationId xmlns:a16="http://schemas.microsoft.com/office/drawing/2014/main" id="{21790621-327B-4178-8F22-E91609E42DD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876" y="2554763"/>
            <a:ext cx="2476500" cy="1666875"/>
          </a:xfrm>
          <a:prstGeom prst="rect">
            <a:avLst/>
          </a:prstGeom>
        </p:spPr>
      </p:pic>
      <p:pic>
        <p:nvPicPr>
          <p:cNvPr id="15" name="Grafik 14" descr="Mit Normdaten umgehen">
            <a:extLst>
              <a:ext uri="{FF2B5EF4-FFF2-40B4-BE49-F238E27FC236}">
                <a16:creationId xmlns:a16="http://schemas.microsoft.com/office/drawing/2014/main" id="{66600BCE-4505-4AAD-BFA6-E2488E7BF80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8615" y="2554762"/>
            <a:ext cx="2476500" cy="1666875"/>
          </a:xfrm>
          <a:prstGeom prst="rect">
            <a:avLst/>
          </a:prstGeom>
        </p:spPr>
      </p:pic>
      <p:pic>
        <p:nvPicPr>
          <p:cNvPr id="17" name="Grafik 16" descr="Mit Daten umgehen">
            <a:extLst>
              <a:ext uri="{FF2B5EF4-FFF2-40B4-BE49-F238E27FC236}">
                <a16:creationId xmlns:a16="http://schemas.microsoft.com/office/drawing/2014/main" id="{AAB8D893-9AA4-4D2E-9653-8CCFAEB996B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1828" y="2554761"/>
            <a:ext cx="2476500" cy="1666875"/>
          </a:xfrm>
          <a:prstGeom prst="rect">
            <a:avLst/>
          </a:prstGeom>
        </p:spPr>
      </p:pic>
      <p:pic>
        <p:nvPicPr>
          <p:cNvPr id="19" name="Grafik 18" descr="Speichern und Freigeben">
            <a:extLst>
              <a:ext uri="{FF2B5EF4-FFF2-40B4-BE49-F238E27FC236}">
                <a16:creationId xmlns:a16="http://schemas.microsoft.com/office/drawing/2014/main" id="{EFFE5840-A94F-4FCA-AA9C-334290E98DB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8615" y="4478851"/>
            <a:ext cx="2476500" cy="1666875"/>
          </a:xfrm>
          <a:prstGeom prst="rect">
            <a:avLst/>
          </a:prstGeom>
        </p:spPr>
      </p:pic>
      <p:pic>
        <p:nvPicPr>
          <p:cNvPr id="21" name="Grafik 20" descr="Daten vernetzen">
            <a:extLst>
              <a:ext uri="{FF2B5EF4-FFF2-40B4-BE49-F238E27FC236}">
                <a16:creationId xmlns:a16="http://schemas.microsoft.com/office/drawing/2014/main" id="{8EC4D4ED-78B1-4EF2-BBA3-F118F4AF670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5041" y="2554761"/>
            <a:ext cx="2476500" cy="1666875"/>
          </a:xfrm>
          <a:prstGeom prst="rect">
            <a:avLst/>
          </a:prstGeom>
        </p:spPr>
      </p:pic>
      <p:pic>
        <p:nvPicPr>
          <p:cNvPr id="23" name="Grafik 22" descr="Präsentieren und visualisieren">
            <a:extLst>
              <a:ext uri="{FF2B5EF4-FFF2-40B4-BE49-F238E27FC236}">
                <a16:creationId xmlns:a16="http://schemas.microsoft.com/office/drawing/2014/main" id="{06AAC42A-20F0-4DB6-B2F3-9199855F4622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1828" y="4478850"/>
            <a:ext cx="2476500" cy="1666875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BF65C7F7-6AD5-5937-F78C-B11904EFAF6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-1325563"/>
            <a:ext cx="10515600" cy="132556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de-DE" dirty="0"/>
              <a:t>DOLCE(10)</a:t>
            </a:r>
          </a:p>
        </p:txBody>
      </p:sp>
    </p:spTree>
    <p:extLst>
      <p:ext uri="{BB962C8B-B14F-4D97-AF65-F5344CB8AC3E}">
        <p14:creationId xmlns:p14="http://schemas.microsoft.com/office/powerpoint/2010/main" val="12539634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>
            <a:extLst>
              <a:ext uri="{FF2B5EF4-FFF2-40B4-BE49-F238E27FC236}">
                <a16:creationId xmlns:a16="http://schemas.microsoft.com/office/drawing/2014/main" id="{7392DE4B-1D21-4BBE-8016-0BC3603A31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97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D7443561-33EB-DFF4-EB01-1155899EA74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-1325563"/>
            <a:ext cx="10515600" cy="132556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de-DE" dirty="0"/>
              <a:t>DOLCE(11)</a:t>
            </a:r>
          </a:p>
        </p:txBody>
      </p:sp>
      <p:sp>
        <p:nvSpPr>
          <p:cNvPr id="26" name="Rechteck: abgerundete Ecken 25">
            <a:extLst>
              <a:ext uri="{FF2B5EF4-FFF2-40B4-BE49-F238E27FC236}">
                <a16:creationId xmlns:a16="http://schemas.microsoft.com/office/drawing/2014/main" id="{20393D99-9ECA-4928-9A0D-8FC39444E3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02502" y="2241308"/>
            <a:ext cx="3298765" cy="2375384"/>
          </a:xfrm>
          <a:prstGeom prst="roundRect">
            <a:avLst>
              <a:gd name="adj" fmla="val 400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" name="Grafik 5" descr="Datenbank 101">
            <a:extLst>
              <a:ext uri="{FF2B5EF4-FFF2-40B4-BE49-F238E27FC236}">
                <a16:creationId xmlns:a16="http://schemas.microsoft.com/office/drawing/2014/main" id="{49A78709-2714-4B51-947C-D7F4CCC64A3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9691" y="2387061"/>
            <a:ext cx="3047460" cy="2051175"/>
          </a:xfrm>
          <a:prstGeom prst="rect">
            <a:avLst/>
          </a:prstGeom>
        </p:spPr>
      </p:pic>
      <p:grpSp>
        <p:nvGrpSpPr>
          <p:cNvPr id="9" name="Gruppieren 8" descr="Grafik mit Zeilen: Tutorial, Übungsaufgaben, Challenge, Supplement, Feedback">
            <a:extLst>
              <a:ext uri="{FF2B5EF4-FFF2-40B4-BE49-F238E27FC236}">
                <a16:creationId xmlns:a16="http://schemas.microsoft.com/office/drawing/2014/main" id="{251C786C-62DA-4A33-AC3A-2ADFD338B3C5}"/>
              </a:ext>
            </a:extLst>
          </p:cNvPr>
          <p:cNvGrpSpPr/>
          <p:nvPr/>
        </p:nvGrpSpPr>
        <p:grpSpPr>
          <a:xfrm>
            <a:off x="4484057" y="793631"/>
            <a:ext cx="6807921" cy="5270739"/>
            <a:chOff x="4484057" y="793631"/>
            <a:chExt cx="6807921" cy="5270739"/>
          </a:xfrm>
        </p:grpSpPr>
        <p:sp>
          <p:nvSpPr>
            <p:cNvPr id="2" name="Rechteck: abgerundete Ecken 1">
              <a:extLst>
                <a:ext uri="{FF2B5EF4-FFF2-40B4-BE49-F238E27FC236}">
                  <a16:creationId xmlns:a16="http://schemas.microsoft.com/office/drawing/2014/main" id="{3E5CBC10-7903-4585-A525-6A8E090CC8BD}"/>
                </a:ext>
              </a:extLst>
            </p:cNvPr>
            <p:cNvSpPr/>
            <p:nvPr/>
          </p:nvSpPr>
          <p:spPr>
            <a:xfrm>
              <a:off x="6521570" y="793631"/>
              <a:ext cx="4770408" cy="5270739"/>
            </a:xfrm>
            <a:prstGeom prst="roundRect">
              <a:avLst>
                <a:gd name="adj" fmla="val 400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" name="Gleichschenkliges Dreieck 2">
              <a:extLst>
                <a:ext uri="{FF2B5EF4-FFF2-40B4-BE49-F238E27FC236}">
                  <a16:creationId xmlns:a16="http://schemas.microsoft.com/office/drawing/2014/main" id="{8236EFB4-FDC1-47AE-B358-15C6B36207FC}"/>
                </a:ext>
              </a:extLst>
            </p:cNvPr>
            <p:cNvSpPr/>
            <p:nvPr/>
          </p:nvSpPr>
          <p:spPr>
            <a:xfrm rot="16200000">
              <a:off x="4498555" y="2144262"/>
              <a:ext cx="2540479" cy="256947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16" name="Rechteck: abgerundete Ecken 15">
            <a:extLst>
              <a:ext uri="{FF2B5EF4-FFF2-40B4-BE49-F238E27FC236}">
                <a16:creationId xmlns:a16="http://schemas.microsoft.com/office/drawing/2014/main" id="{EE3E5BAF-3824-4213-9D09-9F21258B580E}"/>
              </a:ext>
            </a:extLst>
          </p:cNvPr>
          <p:cNvSpPr/>
          <p:nvPr/>
        </p:nvSpPr>
        <p:spPr>
          <a:xfrm>
            <a:off x="6708476" y="951782"/>
            <a:ext cx="4396596" cy="824539"/>
          </a:xfrm>
          <a:prstGeom prst="roundRect">
            <a:avLst>
              <a:gd name="adj" fmla="val 14471"/>
            </a:avLst>
          </a:prstGeom>
          <a:solidFill>
            <a:srgbClr val="F2CC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Tutorial (Video oder Text/Bild)</a:t>
            </a:r>
          </a:p>
        </p:txBody>
      </p:sp>
      <p:sp>
        <p:nvSpPr>
          <p:cNvPr id="20" name="Rechteck: abgerundete Ecken 19">
            <a:extLst>
              <a:ext uri="{FF2B5EF4-FFF2-40B4-BE49-F238E27FC236}">
                <a16:creationId xmlns:a16="http://schemas.microsoft.com/office/drawing/2014/main" id="{A1CAE445-5EA9-4320-8043-5127E37B24C7}"/>
              </a:ext>
            </a:extLst>
          </p:cNvPr>
          <p:cNvSpPr/>
          <p:nvPr/>
        </p:nvSpPr>
        <p:spPr>
          <a:xfrm>
            <a:off x="6708476" y="1974792"/>
            <a:ext cx="4396596" cy="824539"/>
          </a:xfrm>
          <a:prstGeom prst="roundRect">
            <a:avLst>
              <a:gd name="adj" fmla="val 14471"/>
            </a:avLst>
          </a:prstGeom>
          <a:solidFill>
            <a:srgbClr val="F2CC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Übungsaufgaben</a:t>
            </a:r>
          </a:p>
        </p:txBody>
      </p:sp>
      <p:sp>
        <p:nvSpPr>
          <p:cNvPr id="22" name="Rechteck: abgerundete Ecken 21">
            <a:extLst>
              <a:ext uri="{FF2B5EF4-FFF2-40B4-BE49-F238E27FC236}">
                <a16:creationId xmlns:a16="http://schemas.microsoft.com/office/drawing/2014/main" id="{978AE7D0-547D-47EB-8F81-8CFAB95220E3}"/>
              </a:ext>
            </a:extLst>
          </p:cNvPr>
          <p:cNvSpPr/>
          <p:nvPr/>
        </p:nvSpPr>
        <p:spPr>
          <a:xfrm>
            <a:off x="6692902" y="2997802"/>
            <a:ext cx="4396596" cy="824539"/>
          </a:xfrm>
          <a:prstGeom prst="roundRect">
            <a:avLst>
              <a:gd name="adj" fmla="val 14471"/>
            </a:avLst>
          </a:prstGeom>
          <a:solidFill>
            <a:srgbClr val="F2CC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Challenge</a:t>
            </a:r>
          </a:p>
        </p:txBody>
      </p:sp>
      <p:sp>
        <p:nvSpPr>
          <p:cNvPr id="24" name="Rechteck: abgerundete Ecken 23">
            <a:extLst>
              <a:ext uri="{FF2B5EF4-FFF2-40B4-BE49-F238E27FC236}">
                <a16:creationId xmlns:a16="http://schemas.microsoft.com/office/drawing/2014/main" id="{0260304F-E0B7-44AF-B1A8-E2B109AA9636}"/>
              </a:ext>
            </a:extLst>
          </p:cNvPr>
          <p:cNvSpPr/>
          <p:nvPr/>
        </p:nvSpPr>
        <p:spPr>
          <a:xfrm>
            <a:off x="6708476" y="4020812"/>
            <a:ext cx="4396596" cy="824539"/>
          </a:xfrm>
          <a:prstGeom prst="roundRect">
            <a:avLst>
              <a:gd name="adj" fmla="val 14471"/>
            </a:avLst>
          </a:prstGeom>
          <a:solidFill>
            <a:srgbClr val="F2CC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Supplement</a:t>
            </a:r>
          </a:p>
        </p:txBody>
      </p:sp>
      <p:sp>
        <p:nvSpPr>
          <p:cNvPr id="25" name="Rechteck: abgerundete Ecken 24">
            <a:extLst>
              <a:ext uri="{FF2B5EF4-FFF2-40B4-BE49-F238E27FC236}">
                <a16:creationId xmlns:a16="http://schemas.microsoft.com/office/drawing/2014/main" id="{CD5CB44D-2426-4F6A-AC57-BF13CCA63EB6}"/>
              </a:ext>
            </a:extLst>
          </p:cNvPr>
          <p:cNvSpPr/>
          <p:nvPr/>
        </p:nvSpPr>
        <p:spPr>
          <a:xfrm>
            <a:off x="6692902" y="5043820"/>
            <a:ext cx="4396596" cy="824539"/>
          </a:xfrm>
          <a:prstGeom prst="roundRect">
            <a:avLst>
              <a:gd name="adj" fmla="val 14471"/>
            </a:avLst>
          </a:prstGeom>
          <a:solidFill>
            <a:srgbClr val="F2CC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Feedback</a:t>
            </a:r>
          </a:p>
        </p:txBody>
      </p:sp>
    </p:spTree>
    <p:extLst>
      <p:ext uri="{BB962C8B-B14F-4D97-AF65-F5344CB8AC3E}">
        <p14:creationId xmlns:p14="http://schemas.microsoft.com/office/powerpoint/2010/main" val="26418683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0AC673E6-C7F8-44FF-B715-79BACF8FDA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97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Grafik 10" descr="Screenshot Kontaktmöglichkeiten">
            <a:extLst>
              <a:ext uri="{FF2B5EF4-FFF2-40B4-BE49-F238E27FC236}">
                <a16:creationId xmlns:a16="http://schemas.microsoft.com/office/drawing/2014/main" id="{344CF642-056E-4DF1-BB2F-9DC1A149682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587" y="1372784"/>
            <a:ext cx="11172825" cy="4410075"/>
          </a:xfrm>
          <a:prstGeom prst="rect">
            <a:avLst/>
          </a:prstGeom>
        </p:spPr>
      </p:pic>
      <p:pic>
        <p:nvPicPr>
          <p:cNvPr id="7" name="Grafik 6" descr="Screenshot Kontaktmöglichkeiten ">
            <a:extLst>
              <a:ext uri="{FF2B5EF4-FFF2-40B4-BE49-F238E27FC236}">
                <a16:creationId xmlns:a16="http://schemas.microsoft.com/office/drawing/2014/main" id="{8DA93FEF-4658-43F4-AC3B-5DFF2B9D6D6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428" y="1279968"/>
            <a:ext cx="10881144" cy="4595705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A9651960-B324-4516-A5CD-B38D645B65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587" y="1189373"/>
            <a:ext cx="11201400" cy="46863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CE85422B-C331-437E-2F46-1CA2652518C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-1325563"/>
            <a:ext cx="10515600" cy="132556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de-DE" dirty="0"/>
              <a:t>DOLCE(12)</a:t>
            </a:r>
          </a:p>
        </p:txBody>
      </p:sp>
    </p:spTree>
    <p:extLst>
      <p:ext uri="{BB962C8B-B14F-4D97-AF65-F5344CB8AC3E}">
        <p14:creationId xmlns:p14="http://schemas.microsoft.com/office/powerpoint/2010/main" val="463363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2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0AC673E6-C7F8-44FF-B715-79BACF8FDA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975"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pic>
        <p:nvPicPr>
          <p:cNvPr id="7" name="Grafik 6" descr="Screenshot fylr Anmeldung">
            <a:extLst>
              <a:ext uri="{FF2B5EF4-FFF2-40B4-BE49-F238E27FC236}">
                <a16:creationId xmlns:a16="http://schemas.microsoft.com/office/drawing/2014/main" id="{4CF35965-55EC-450F-966D-CC5DFEF3C455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5061" y="1292743"/>
            <a:ext cx="3135857" cy="3731670"/>
          </a:xfrm>
          <a:prstGeom prst="roundRect">
            <a:avLst>
              <a:gd name="adj" fmla="val 5246"/>
            </a:avLst>
          </a:prstGeom>
          <a:solidFill>
            <a:schemeClr val="bg1">
              <a:alpha val="95000"/>
            </a:schemeClr>
          </a:solidFill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65CA12D8-E272-461F-B7AF-E5D7039C0C28}"/>
              </a:ext>
            </a:extLst>
          </p:cNvPr>
          <p:cNvSpPr txBox="1"/>
          <p:nvPr/>
        </p:nvSpPr>
        <p:spPr>
          <a:xfrm>
            <a:off x="592053" y="5184439"/>
            <a:ext cx="20694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chemeClr val="bg1"/>
                </a:solidFill>
              </a:rPr>
              <a:t>Passwort per Mail</a:t>
            </a:r>
          </a:p>
        </p:txBody>
      </p:sp>
      <p:grpSp>
        <p:nvGrpSpPr>
          <p:cNvPr id="12" name="Gruppieren 11" descr="Screenshot CODA Webseite">
            <a:extLst>
              <a:ext uri="{FF2B5EF4-FFF2-40B4-BE49-F238E27FC236}">
                <a16:creationId xmlns:a16="http://schemas.microsoft.com/office/drawing/2014/main" id="{25965CFA-3286-4178-9C71-15D8C29AC840}"/>
              </a:ext>
            </a:extLst>
          </p:cNvPr>
          <p:cNvGrpSpPr/>
          <p:nvPr/>
        </p:nvGrpSpPr>
        <p:grpSpPr>
          <a:xfrm>
            <a:off x="3414963" y="1292742"/>
            <a:ext cx="4030579" cy="3731670"/>
            <a:chOff x="3007895" y="1293269"/>
            <a:chExt cx="4613608" cy="4271461"/>
          </a:xfrm>
        </p:grpSpPr>
        <p:sp>
          <p:nvSpPr>
            <p:cNvPr id="11" name="Rechteck: abgerundete Ecken 10">
              <a:extLst>
                <a:ext uri="{FF2B5EF4-FFF2-40B4-BE49-F238E27FC236}">
                  <a16:creationId xmlns:a16="http://schemas.microsoft.com/office/drawing/2014/main" id="{063F11F9-C09C-4122-A1CA-87368CE537DE}"/>
                </a:ext>
              </a:extLst>
            </p:cNvPr>
            <p:cNvSpPr/>
            <p:nvPr/>
          </p:nvSpPr>
          <p:spPr>
            <a:xfrm>
              <a:off x="3007895" y="1293269"/>
              <a:ext cx="4613608" cy="4271461"/>
            </a:xfrm>
            <a:prstGeom prst="roundRect">
              <a:avLst>
                <a:gd name="adj" fmla="val 3394"/>
              </a:avLst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8FB58F0E-DD03-441E-B49D-56095FDC95D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b="50000"/>
            <a:stretch/>
          </p:blipFill>
          <p:spPr>
            <a:xfrm>
              <a:off x="3155251" y="1449478"/>
              <a:ext cx="4288311" cy="2135203"/>
            </a:xfrm>
            <a:prstGeom prst="rect">
              <a:avLst/>
            </a:prstGeom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</p:pic>
        <p:pic>
          <p:nvPicPr>
            <p:cNvPr id="10" name="Grafik 9">
              <a:extLst>
                <a:ext uri="{FF2B5EF4-FFF2-40B4-BE49-F238E27FC236}">
                  <a16:creationId xmlns:a16="http://schemas.microsoft.com/office/drawing/2014/main" id="{FE634C0E-9FE5-4815-BA16-1F37549D7EE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8529" b="88956"/>
            <a:stretch/>
          </p:blipFill>
          <p:spPr>
            <a:xfrm>
              <a:off x="4499980" y="4211052"/>
              <a:ext cx="2943582" cy="1028699"/>
            </a:xfrm>
            <a:prstGeom prst="rect">
              <a:avLst/>
            </a:prstGeom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</p:pic>
      </p:grpSp>
      <p:sp>
        <p:nvSpPr>
          <p:cNvPr id="13" name="Rechteck: abgerundete Ecken 12" descr="Email Logo">
            <a:extLst>
              <a:ext uri="{FF2B5EF4-FFF2-40B4-BE49-F238E27FC236}">
                <a16:creationId xmlns:a16="http://schemas.microsoft.com/office/drawing/2014/main" id="{D1F90651-35C5-493E-8784-BE0F3C8A7434}"/>
              </a:ext>
            </a:extLst>
          </p:cNvPr>
          <p:cNvSpPr/>
          <p:nvPr/>
        </p:nvSpPr>
        <p:spPr>
          <a:xfrm>
            <a:off x="634002" y="1292743"/>
            <a:ext cx="1985539" cy="3731670"/>
          </a:xfrm>
          <a:prstGeom prst="roundRect">
            <a:avLst>
              <a:gd name="adj" fmla="val 4386"/>
            </a:avLst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4" name="Grafik 3" descr="E-Mail">
            <a:extLst>
              <a:ext uri="{FF2B5EF4-FFF2-40B4-BE49-F238E27FC236}">
                <a16:creationId xmlns:a16="http://schemas.microsoft.com/office/drawing/2014/main" id="{940302BE-9C4C-4644-89CD-96C45982605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19651" y="2351459"/>
            <a:ext cx="1614237" cy="1614237"/>
          </a:xfrm>
          <a:prstGeom prst="rect">
            <a:avLst/>
          </a:prstGeom>
        </p:spPr>
      </p:pic>
      <p:sp>
        <p:nvSpPr>
          <p:cNvPr id="14" name="Pfeil: nach rechts 13">
            <a:extLst>
              <a:ext uri="{FF2B5EF4-FFF2-40B4-BE49-F238E27FC236}">
                <a16:creationId xmlns:a16="http://schemas.microsoft.com/office/drawing/2014/main" id="{B125014E-E3DE-4D69-9A9D-F416E4E8B4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801234" y="3230481"/>
            <a:ext cx="428077" cy="409073"/>
          </a:xfrm>
          <a:prstGeom prst="rightArrow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Pfeil: nach rechts 14">
            <a:extLst>
              <a:ext uri="{FF2B5EF4-FFF2-40B4-BE49-F238E27FC236}">
                <a16:creationId xmlns:a16="http://schemas.microsoft.com/office/drawing/2014/main" id="{024AE8FF-1C58-4D8E-AB2B-0228596EBD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711263" y="3224463"/>
            <a:ext cx="428077" cy="409073"/>
          </a:xfrm>
          <a:prstGeom prst="rightArrow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44C5F798-77E9-45E3-9199-7C92EBF6C0B3}"/>
              </a:ext>
            </a:extLst>
          </p:cNvPr>
          <p:cNvSpPr txBox="1"/>
          <p:nvPr/>
        </p:nvSpPr>
        <p:spPr>
          <a:xfrm>
            <a:off x="3414964" y="5184439"/>
            <a:ext cx="40305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>
                <a:solidFill>
                  <a:schemeClr val="bg1"/>
                </a:solidFill>
              </a:rPr>
              <a:t>coda.ub.uni-frankfurt.de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2B80B0C8-6DB4-498A-A5D6-A2D78751F2C6}"/>
              </a:ext>
            </a:extLst>
          </p:cNvPr>
          <p:cNvSpPr txBox="1"/>
          <p:nvPr/>
        </p:nvSpPr>
        <p:spPr>
          <a:xfrm>
            <a:off x="8405061" y="5176706"/>
            <a:ext cx="31358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>
                <a:solidFill>
                  <a:schemeClr val="bg1"/>
                </a:solidFill>
              </a:rPr>
              <a:t>Login-Seite</a:t>
            </a:r>
          </a:p>
        </p:txBody>
      </p:sp>
      <p:sp>
        <p:nvSpPr>
          <p:cNvPr id="26" name="Pfeil: nach unten 25">
            <a:extLst>
              <a:ext uri="{FF2B5EF4-FFF2-40B4-BE49-F238E27FC236}">
                <a16:creationId xmlns:a16="http://schemas.microsoft.com/office/drawing/2014/main" id="{499FC568-7A46-4A0C-85B9-1872FDA581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1111400">
            <a:off x="5750471" y="1607870"/>
            <a:ext cx="314159" cy="2531413"/>
          </a:xfrm>
          <a:prstGeom prst="downArrow">
            <a:avLst>
              <a:gd name="adj1" fmla="val 42340"/>
              <a:gd name="adj2" fmla="val 50000"/>
            </a:avLst>
          </a:prstGeom>
          <a:solidFill>
            <a:srgbClr val="E17D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7" name="Rechteck 26">
            <a:extLst>
              <a:ext uri="{FF2B5EF4-FFF2-40B4-BE49-F238E27FC236}">
                <a16:creationId xmlns:a16="http://schemas.microsoft.com/office/drawing/2014/main" id="{0272A61C-6AED-49D4-9920-FA9972F2D3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69305" y="4090737"/>
            <a:ext cx="565484" cy="252663"/>
          </a:xfrm>
          <a:prstGeom prst="rect">
            <a:avLst/>
          </a:prstGeom>
          <a:noFill/>
          <a:ln w="28575">
            <a:solidFill>
              <a:srgbClr val="E17D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Rechteck 27">
            <a:extLst>
              <a:ext uri="{FF2B5EF4-FFF2-40B4-BE49-F238E27FC236}">
                <a16:creationId xmlns:a16="http://schemas.microsoft.com/office/drawing/2014/main" id="{50AFFFE2-6822-4A9B-A6AC-D202898A10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175750" y="3841800"/>
            <a:ext cx="634064" cy="275607"/>
          </a:xfrm>
          <a:prstGeom prst="rect">
            <a:avLst/>
          </a:prstGeom>
          <a:noFill/>
          <a:ln w="28575">
            <a:solidFill>
              <a:srgbClr val="E17D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6FE6539F-65BA-688F-0DFC-D4747F40E8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7744" y="2767526"/>
            <a:ext cx="10516511" cy="1322947"/>
          </a:xfrm>
          <a:prstGeom prst="rect">
            <a:avLst/>
          </a:prstGeom>
        </p:spPr>
      </p:pic>
      <p:sp>
        <p:nvSpPr>
          <p:cNvPr id="5" name="Titel 4">
            <a:extLst>
              <a:ext uri="{FF2B5EF4-FFF2-40B4-BE49-F238E27FC236}">
                <a16:creationId xmlns:a16="http://schemas.microsoft.com/office/drawing/2014/main" id="{86135224-0C3F-EBB2-09C9-6D609E82A04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-1325563"/>
            <a:ext cx="10515600" cy="132556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de-DE" dirty="0"/>
              <a:t>DOLCE(13)</a:t>
            </a:r>
          </a:p>
        </p:txBody>
      </p:sp>
    </p:spTree>
    <p:extLst>
      <p:ext uri="{BB962C8B-B14F-4D97-AF65-F5344CB8AC3E}">
        <p14:creationId xmlns:p14="http://schemas.microsoft.com/office/powerpoint/2010/main" val="5218110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Object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 animBg="1"/>
      <p:bldP spid="14" grpId="0" animBg="1"/>
      <p:bldP spid="15" grpId="0" animBg="1"/>
      <p:bldP spid="16" grpId="0"/>
      <p:bldP spid="17" grpId="0"/>
      <p:bldP spid="26" grpId="0" animBg="1"/>
      <p:bldP spid="27" grpId="0" animBg="1"/>
      <p:bldP spid="2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92C7D658-6EC5-730E-EF96-5F3C544C7F7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-1325563"/>
            <a:ext cx="10515600" cy="132556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de-DE" dirty="0"/>
              <a:t>DOLCE(14)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F33687EE-714E-4641-BC06-E34F148B5D39}"/>
              </a:ext>
            </a:extLst>
          </p:cNvPr>
          <p:cNvSpPr txBox="1"/>
          <p:nvPr/>
        </p:nvSpPr>
        <p:spPr>
          <a:xfrm>
            <a:off x="3448051" y="449590"/>
            <a:ext cx="5575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800" dirty="0">
                <a:solidFill>
                  <a:schemeClr val="bg1"/>
                </a:solidFill>
              </a:rPr>
              <a:t>Ein Projekt von:</a:t>
            </a:r>
          </a:p>
        </p:txBody>
      </p:sp>
      <p:grpSp>
        <p:nvGrpSpPr>
          <p:cNvPr id="14" name="Gruppieren 13" descr="Logos: Universitätsbibliothek Frankfurt am Main , Sammlungen">
            <a:extLst>
              <a:ext uri="{FF2B5EF4-FFF2-40B4-BE49-F238E27FC236}">
                <a16:creationId xmlns:a16="http://schemas.microsoft.com/office/drawing/2014/main" id="{4DD39564-65D5-421B-8B0C-C65F55925EA2}"/>
              </a:ext>
            </a:extLst>
          </p:cNvPr>
          <p:cNvGrpSpPr/>
          <p:nvPr/>
        </p:nvGrpSpPr>
        <p:grpSpPr>
          <a:xfrm>
            <a:off x="1552082" y="1169159"/>
            <a:ext cx="9003023" cy="2232657"/>
            <a:chOff x="1992875" y="1272273"/>
            <a:chExt cx="9003023" cy="2232657"/>
          </a:xfrm>
        </p:grpSpPr>
        <p:pic>
          <p:nvPicPr>
            <p:cNvPr id="9" name="Grafik 8">
              <a:extLst>
                <a:ext uri="{FF2B5EF4-FFF2-40B4-BE49-F238E27FC236}">
                  <a16:creationId xmlns:a16="http://schemas.microsoft.com/office/drawing/2014/main" id="{D834B0BA-3B23-487D-99DA-B594BDFBFE7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92875" y="1272273"/>
              <a:ext cx="2865591" cy="2232657"/>
            </a:xfrm>
            <a:prstGeom prst="rect">
              <a:avLst/>
            </a:prstGeom>
          </p:spPr>
        </p:pic>
        <p:pic>
          <p:nvPicPr>
            <p:cNvPr id="13" name="Grafik 12">
              <a:extLst>
                <a:ext uri="{FF2B5EF4-FFF2-40B4-BE49-F238E27FC236}">
                  <a16:creationId xmlns:a16="http://schemas.microsoft.com/office/drawing/2014/main" id="{132D684F-3DC3-4362-A01B-843B59A462D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957173" y="2152650"/>
              <a:ext cx="5038725" cy="1276350"/>
            </a:xfrm>
            <a:prstGeom prst="rect">
              <a:avLst/>
            </a:prstGeom>
          </p:spPr>
        </p:pic>
      </p:grpSp>
      <p:sp>
        <p:nvSpPr>
          <p:cNvPr id="2" name="Textfeld 1">
            <a:extLst>
              <a:ext uri="{FF2B5EF4-FFF2-40B4-BE49-F238E27FC236}">
                <a16:creationId xmlns:a16="http://schemas.microsoft.com/office/drawing/2014/main" id="{29C50D2F-62BF-4282-A6BE-3F81C95DAE9C}"/>
              </a:ext>
            </a:extLst>
          </p:cNvPr>
          <p:cNvSpPr txBox="1"/>
          <p:nvPr/>
        </p:nvSpPr>
        <p:spPr>
          <a:xfrm>
            <a:off x="3265944" y="4216932"/>
            <a:ext cx="5575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800" dirty="0">
                <a:solidFill>
                  <a:schemeClr val="bg1"/>
                </a:solidFill>
              </a:rPr>
              <a:t>DOLCE wird gefördert durch:</a:t>
            </a:r>
          </a:p>
        </p:txBody>
      </p:sp>
      <p:pic>
        <p:nvPicPr>
          <p:cNvPr id="6" name="Grafik 5" descr="Logo DigiTeLL">
            <a:extLst>
              <a:ext uri="{FF2B5EF4-FFF2-40B4-BE49-F238E27FC236}">
                <a16:creationId xmlns:a16="http://schemas.microsoft.com/office/drawing/2014/main" id="{7039ACAA-558E-4839-B2A3-7360CCB65F4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464" y="5230877"/>
            <a:ext cx="4637325" cy="968757"/>
          </a:xfrm>
          <a:prstGeom prst="rect">
            <a:avLst/>
          </a:prstGeom>
        </p:spPr>
      </p:pic>
      <p:pic>
        <p:nvPicPr>
          <p:cNvPr id="4" name="Grafik 3" descr="Logo Stiftung Innovation in der Hochschullehre">
            <a:extLst>
              <a:ext uri="{FF2B5EF4-FFF2-40B4-BE49-F238E27FC236}">
                <a16:creationId xmlns:a16="http://schemas.microsoft.com/office/drawing/2014/main" id="{1D7ED1BC-5C93-4F7A-AD6F-DBDB73E7AD53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398" y="4572512"/>
            <a:ext cx="5211090" cy="2285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06990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2467E579-86B2-24E1-D5E4-A6D7A4F9D66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-1325563"/>
            <a:ext cx="10515600" cy="132556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de-DE" dirty="0"/>
              <a:t>DOLCE(1)</a:t>
            </a:r>
          </a:p>
        </p:txBody>
      </p:sp>
      <p:pic>
        <p:nvPicPr>
          <p:cNvPr id="7" name="Grafik 6" descr="Foto von Judith Blume, Lotta Zipp, Silas Edwards, Sebastian Burger (DOLCE Team)">
            <a:extLst>
              <a:ext uri="{FF2B5EF4-FFF2-40B4-BE49-F238E27FC236}">
                <a16:creationId xmlns:a16="http://schemas.microsoft.com/office/drawing/2014/main" id="{D3A780FD-6846-4B20-98D8-17B533AA72E6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4544"/>
            <a:ext cx="12268200" cy="9203147"/>
          </a:xfrm>
          <a:prstGeom prst="rect">
            <a:avLst/>
          </a:prstGeom>
        </p:spPr>
      </p:pic>
      <p:sp>
        <p:nvSpPr>
          <p:cNvPr id="23" name="Freihandform: Form 22">
            <a:extLst>
              <a:ext uri="{FF2B5EF4-FFF2-40B4-BE49-F238E27FC236}">
                <a16:creationId xmlns:a16="http://schemas.microsoft.com/office/drawing/2014/main" id="{8BD85A95-F5A1-9CEC-D53D-508F9B5FA1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16200000" flipH="1">
            <a:off x="771403" y="2440458"/>
            <a:ext cx="811115" cy="1723751"/>
          </a:xfrm>
          <a:custGeom>
            <a:avLst/>
            <a:gdLst>
              <a:gd name="connsiteX0" fmla="*/ 34 w 811115"/>
              <a:gd name="connsiteY0" fmla="*/ 897173 h 1723751"/>
              <a:gd name="connsiteX1" fmla="*/ 3607 w 811115"/>
              <a:gd name="connsiteY1" fmla="*/ 1010551 h 1723751"/>
              <a:gd name="connsiteX2" fmla="*/ 16367 w 811115"/>
              <a:gd name="connsiteY2" fmla="*/ 1159121 h 1723751"/>
              <a:gd name="connsiteX3" fmla="*/ 11943 w 811115"/>
              <a:gd name="connsiteY3" fmla="*/ 1391074 h 1723751"/>
              <a:gd name="connsiteX4" fmla="*/ 11754 w 811115"/>
              <a:gd name="connsiteY4" fmla="*/ 1518864 h 1723751"/>
              <a:gd name="connsiteX5" fmla="*/ 8887 w 811115"/>
              <a:gd name="connsiteY5" fmla="*/ 1570307 h 1723751"/>
              <a:gd name="connsiteX6" fmla="*/ 16605 w 811115"/>
              <a:gd name="connsiteY6" fmla="*/ 1714374 h 1723751"/>
              <a:gd name="connsiteX7" fmla="*/ 407448 w 811115"/>
              <a:gd name="connsiteY7" fmla="*/ 1714374 h 1723751"/>
              <a:gd name="connsiteX8" fmla="*/ 407448 w 811115"/>
              <a:gd name="connsiteY8" fmla="*/ 1237916 h 1723751"/>
              <a:gd name="connsiteX9" fmla="*/ 423386 w 811115"/>
              <a:gd name="connsiteY9" fmla="*/ 1009376 h 1723751"/>
              <a:gd name="connsiteX10" fmla="*/ 423230 w 811115"/>
              <a:gd name="connsiteY10" fmla="*/ 1003293 h 1723751"/>
              <a:gd name="connsiteX11" fmla="*/ 425161 w 811115"/>
              <a:gd name="connsiteY11" fmla="*/ 942022 h 1723751"/>
              <a:gd name="connsiteX12" fmla="*/ 407448 w 811115"/>
              <a:gd name="connsiteY12" fmla="*/ 715839 h 1723751"/>
              <a:gd name="connsiteX13" fmla="*/ 396236 w 811115"/>
              <a:gd name="connsiteY13" fmla="*/ 623616 h 1723751"/>
              <a:gd name="connsiteX14" fmla="*/ 394854 w 811115"/>
              <a:gd name="connsiteY14" fmla="*/ 492536 h 1723751"/>
              <a:gd name="connsiteX15" fmla="*/ 407448 w 811115"/>
              <a:gd name="connsiteY15" fmla="*/ 193762 h 1723751"/>
              <a:gd name="connsiteX16" fmla="*/ 335644 w 811115"/>
              <a:gd name="connsiteY16" fmla="*/ 185683 h 1723751"/>
              <a:gd name="connsiteX17" fmla="*/ 264488 w 811115"/>
              <a:gd name="connsiteY17" fmla="*/ 183937 h 1723751"/>
              <a:gd name="connsiteX18" fmla="*/ 313225 w 811115"/>
              <a:gd name="connsiteY18" fmla="*/ 136612 h 1723751"/>
              <a:gd name="connsiteX19" fmla="*/ 446791 w 811115"/>
              <a:gd name="connsiteY19" fmla="*/ 77242 h 1723751"/>
              <a:gd name="connsiteX20" fmla="*/ 693004 w 811115"/>
              <a:gd name="connsiteY20" fmla="*/ 172086 h 1723751"/>
              <a:gd name="connsiteX21" fmla="*/ 662459 w 811115"/>
              <a:gd name="connsiteY21" fmla="*/ 172086 h 1723751"/>
              <a:gd name="connsiteX22" fmla="*/ 760637 w 811115"/>
              <a:gd name="connsiteY22" fmla="*/ 261631 h 1723751"/>
              <a:gd name="connsiteX23" fmla="*/ 811115 w 811115"/>
              <a:gd name="connsiteY23" fmla="*/ 172086 h 1723751"/>
              <a:gd name="connsiteX24" fmla="*/ 778216 w 811115"/>
              <a:gd name="connsiteY24" fmla="*/ 172086 h 1723751"/>
              <a:gd name="connsiteX25" fmla="*/ 657769 w 811115"/>
              <a:gd name="connsiteY25" fmla="*/ 39546 h 1723751"/>
              <a:gd name="connsiteX26" fmla="*/ 656056 w 811115"/>
              <a:gd name="connsiteY26" fmla="*/ 39009 h 1723751"/>
              <a:gd name="connsiteX27" fmla="*/ 655738 w 811115"/>
              <a:gd name="connsiteY27" fmla="*/ 38752 h 1723751"/>
              <a:gd name="connsiteX28" fmla="*/ 508986 w 811115"/>
              <a:gd name="connsiteY28" fmla="*/ 194 h 1723751"/>
              <a:gd name="connsiteX29" fmla="*/ 448202 w 811115"/>
              <a:gd name="connsiteY29" fmla="*/ 2556 h 1723751"/>
              <a:gd name="connsiteX30" fmla="*/ 339214 w 811115"/>
              <a:gd name="connsiteY30" fmla="*/ 26636 h 1723751"/>
              <a:gd name="connsiteX31" fmla="*/ 273242 w 811115"/>
              <a:gd name="connsiteY31" fmla="*/ 63612 h 1723751"/>
              <a:gd name="connsiteX32" fmla="*/ 244627 w 811115"/>
              <a:gd name="connsiteY32" fmla="*/ 77566 h 1723751"/>
              <a:gd name="connsiteX33" fmla="*/ 182739 w 811115"/>
              <a:gd name="connsiteY33" fmla="*/ 144005 h 1723751"/>
              <a:gd name="connsiteX34" fmla="*/ 166126 w 811115"/>
              <a:gd name="connsiteY34" fmla="*/ 185669 h 1723751"/>
              <a:gd name="connsiteX35" fmla="*/ 139028 w 811115"/>
              <a:gd name="connsiteY35" fmla="*/ 186414 h 1723751"/>
              <a:gd name="connsiteX36" fmla="*/ 16604 w 811115"/>
              <a:gd name="connsiteY36" fmla="*/ 193762 h 1723751"/>
              <a:gd name="connsiteX37" fmla="*/ 16604 w 811115"/>
              <a:gd name="connsiteY37" fmla="*/ 670220 h 1723751"/>
              <a:gd name="connsiteX38" fmla="*/ 34 w 811115"/>
              <a:gd name="connsiteY38" fmla="*/ 897173 h 1723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811115" h="1723751">
                <a:moveTo>
                  <a:pt x="34" y="897173"/>
                </a:moveTo>
                <a:cubicBezTo>
                  <a:pt x="-219" y="931808"/>
                  <a:pt x="909" y="968016"/>
                  <a:pt x="3607" y="1010551"/>
                </a:cubicBezTo>
                <a:lnTo>
                  <a:pt x="16367" y="1159121"/>
                </a:lnTo>
                <a:lnTo>
                  <a:pt x="11943" y="1391074"/>
                </a:lnTo>
                <a:lnTo>
                  <a:pt x="11754" y="1518864"/>
                </a:lnTo>
                <a:lnTo>
                  <a:pt x="8887" y="1570307"/>
                </a:lnTo>
                <a:cubicBezTo>
                  <a:pt x="8237" y="1613533"/>
                  <a:pt x="10021" y="1660177"/>
                  <a:pt x="16605" y="1714374"/>
                </a:cubicBezTo>
                <a:cubicBezTo>
                  <a:pt x="204172" y="1722145"/>
                  <a:pt x="320114" y="1730871"/>
                  <a:pt x="407448" y="1714374"/>
                </a:cubicBezTo>
                <a:cubicBezTo>
                  <a:pt x="404652" y="1539465"/>
                  <a:pt x="387965" y="1345782"/>
                  <a:pt x="407448" y="1237916"/>
                </a:cubicBezTo>
                <a:cubicBezTo>
                  <a:pt x="417189" y="1183983"/>
                  <a:pt x="422944" y="1099562"/>
                  <a:pt x="423386" y="1009376"/>
                </a:cubicBezTo>
                <a:lnTo>
                  <a:pt x="423230" y="1003293"/>
                </a:lnTo>
                <a:lnTo>
                  <a:pt x="425161" y="942022"/>
                </a:lnTo>
                <a:cubicBezTo>
                  <a:pt x="424979" y="857108"/>
                  <a:pt x="418893" y="781278"/>
                  <a:pt x="407448" y="715839"/>
                </a:cubicBezTo>
                <a:lnTo>
                  <a:pt x="396236" y="623616"/>
                </a:lnTo>
                <a:lnTo>
                  <a:pt x="394854" y="492536"/>
                </a:lnTo>
                <a:cubicBezTo>
                  <a:pt x="396411" y="400418"/>
                  <a:pt x="402166" y="300791"/>
                  <a:pt x="407448" y="193762"/>
                </a:cubicBezTo>
                <a:cubicBezTo>
                  <a:pt x="386657" y="190008"/>
                  <a:pt x="362656" y="187356"/>
                  <a:pt x="335644" y="185683"/>
                </a:cubicBezTo>
                <a:lnTo>
                  <a:pt x="264488" y="183937"/>
                </a:lnTo>
                <a:lnTo>
                  <a:pt x="313225" y="136612"/>
                </a:lnTo>
                <a:cubicBezTo>
                  <a:pt x="351498" y="108372"/>
                  <a:pt x="398503" y="88391"/>
                  <a:pt x="446791" y="77242"/>
                </a:cubicBezTo>
                <a:cubicBezTo>
                  <a:pt x="558754" y="80054"/>
                  <a:pt x="641812" y="106455"/>
                  <a:pt x="693004" y="172086"/>
                </a:cubicBezTo>
                <a:cubicBezTo>
                  <a:pt x="681793" y="172480"/>
                  <a:pt x="672255" y="171271"/>
                  <a:pt x="662459" y="172086"/>
                </a:cubicBezTo>
                <a:cubicBezTo>
                  <a:pt x="687990" y="190436"/>
                  <a:pt x="710417" y="223783"/>
                  <a:pt x="760637" y="261631"/>
                </a:cubicBezTo>
                <a:cubicBezTo>
                  <a:pt x="781679" y="224012"/>
                  <a:pt x="798401" y="198966"/>
                  <a:pt x="811115" y="172086"/>
                </a:cubicBezTo>
                <a:cubicBezTo>
                  <a:pt x="804222" y="175843"/>
                  <a:pt x="790863" y="168319"/>
                  <a:pt x="778216" y="172086"/>
                </a:cubicBezTo>
                <a:cubicBezTo>
                  <a:pt x="762484" y="113072"/>
                  <a:pt x="717553" y="68346"/>
                  <a:pt x="657769" y="39546"/>
                </a:cubicBezTo>
                <a:lnTo>
                  <a:pt x="656056" y="39009"/>
                </a:lnTo>
                <a:lnTo>
                  <a:pt x="655738" y="38752"/>
                </a:lnTo>
                <a:cubicBezTo>
                  <a:pt x="615192" y="15805"/>
                  <a:pt x="566671" y="1965"/>
                  <a:pt x="508986" y="194"/>
                </a:cubicBezTo>
                <a:cubicBezTo>
                  <a:pt x="489758" y="-396"/>
                  <a:pt x="469511" y="355"/>
                  <a:pt x="448202" y="2556"/>
                </a:cubicBezTo>
                <a:cubicBezTo>
                  <a:pt x="408697" y="6233"/>
                  <a:pt x="372151" y="14362"/>
                  <a:pt x="339214" y="26636"/>
                </a:cubicBezTo>
                <a:lnTo>
                  <a:pt x="273242" y="63612"/>
                </a:lnTo>
                <a:lnTo>
                  <a:pt x="244627" y="77566"/>
                </a:lnTo>
                <a:cubicBezTo>
                  <a:pt x="218699" y="95587"/>
                  <a:pt x="197637" y="117278"/>
                  <a:pt x="182739" y="144005"/>
                </a:cubicBezTo>
                <a:lnTo>
                  <a:pt x="166126" y="185669"/>
                </a:lnTo>
                <a:lnTo>
                  <a:pt x="139028" y="186414"/>
                </a:lnTo>
                <a:cubicBezTo>
                  <a:pt x="100767" y="188169"/>
                  <a:pt x="59893" y="190659"/>
                  <a:pt x="16604" y="193762"/>
                </a:cubicBezTo>
                <a:cubicBezTo>
                  <a:pt x="3681" y="371873"/>
                  <a:pt x="14843" y="459119"/>
                  <a:pt x="16604" y="670220"/>
                </a:cubicBezTo>
                <a:cubicBezTo>
                  <a:pt x="6570" y="764926"/>
                  <a:pt x="540" y="827903"/>
                  <a:pt x="34" y="897173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4" name="Freihandform: Form 23">
            <a:extLst>
              <a:ext uri="{FF2B5EF4-FFF2-40B4-BE49-F238E27FC236}">
                <a16:creationId xmlns:a16="http://schemas.microsoft.com/office/drawing/2014/main" id="{A508FE86-DA9C-DDB1-43CD-7281884049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684614" y="2294402"/>
            <a:ext cx="1438832" cy="783506"/>
          </a:xfrm>
          <a:custGeom>
            <a:avLst/>
            <a:gdLst>
              <a:gd name="connsiteX0" fmla="*/ 925828 w 1438832"/>
              <a:gd name="connsiteY0" fmla="*/ 142 h 783506"/>
              <a:gd name="connsiteX1" fmla="*/ 1298866 w 1438832"/>
              <a:gd name="connsiteY1" fmla="*/ 16997 h 783506"/>
              <a:gd name="connsiteX2" fmla="*/ 1301020 w 1438832"/>
              <a:gd name="connsiteY2" fmla="*/ 101918 h 783506"/>
              <a:gd name="connsiteX3" fmla="*/ 1302802 w 1438832"/>
              <a:gd name="connsiteY3" fmla="*/ 173272 h 783506"/>
              <a:gd name="connsiteX4" fmla="*/ 1332265 w 1438832"/>
              <a:gd name="connsiteY4" fmla="*/ 199963 h 783506"/>
              <a:gd name="connsiteX5" fmla="*/ 1375118 w 1438832"/>
              <a:gd name="connsiteY5" fmla="*/ 267216 h 783506"/>
              <a:gd name="connsiteX6" fmla="*/ 1387260 w 1438832"/>
              <a:gd name="connsiteY6" fmla="*/ 284163 h 783506"/>
              <a:gd name="connsiteX7" fmla="*/ 1432309 w 1438832"/>
              <a:gd name="connsiteY7" fmla="*/ 401157 h 783506"/>
              <a:gd name="connsiteX8" fmla="*/ 1438512 w 1438832"/>
              <a:gd name="connsiteY8" fmla="*/ 457212 h 783506"/>
              <a:gd name="connsiteX9" fmla="*/ 1436911 w 1438832"/>
              <a:gd name="connsiteY9" fmla="*/ 509315 h 783506"/>
              <a:gd name="connsiteX10" fmla="*/ 1431130 w 1438832"/>
              <a:gd name="connsiteY10" fmla="*/ 530935 h 783506"/>
              <a:gd name="connsiteX11" fmla="*/ 1410713 w 1438832"/>
              <a:gd name="connsiteY11" fmla="*/ 615175 h 783506"/>
              <a:gd name="connsiteX12" fmla="*/ 1286933 w 1438832"/>
              <a:gd name="connsiteY12" fmla="*/ 751371 h 783506"/>
              <a:gd name="connsiteX13" fmla="*/ 1289162 w 1438832"/>
              <a:gd name="connsiteY13" fmla="*/ 783506 h 783506"/>
              <a:gd name="connsiteX14" fmla="*/ 1196160 w 1438832"/>
              <a:gd name="connsiteY14" fmla="*/ 740085 h 783506"/>
              <a:gd name="connsiteX15" fmla="*/ 1278971 w 1438832"/>
              <a:gd name="connsiteY15" fmla="*/ 636594 h 783506"/>
              <a:gd name="connsiteX16" fmla="*/ 1281038 w 1438832"/>
              <a:gd name="connsiteY16" fmla="*/ 666393 h 783506"/>
              <a:gd name="connsiteX17" fmla="*/ 1357957 w 1438832"/>
              <a:gd name="connsiteY17" fmla="*/ 407316 h 783506"/>
              <a:gd name="connsiteX18" fmla="*/ 1329376 w 1438832"/>
              <a:gd name="connsiteY18" fmla="*/ 329819 h 783506"/>
              <a:gd name="connsiteX19" fmla="*/ 1301412 w 1438832"/>
              <a:gd name="connsiteY19" fmla="*/ 292082 h 783506"/>
              <a:gd name="connsiteX20" fmla="*/ 1298866 w 1438832"/>
              <a:gd name="connsiteY20" fmla="*/ 407840 h 783506"/>
              <a:gd name="connsiteX21" fmla="*/ 690825 w 1438832"/>
              <a:gd name="connsiteY21" fmla="*/ 407840 h 783506"/>
              <a:gd name="connsiteX22" fmla="*/ 677639 w 1438832"/>
              <a:gd name="connsiteY22" fmla="*/ 406662 h 783506"/>
              <a:gd name="connsiteX23" fmla="*/ 626139 w 1438832"/>
              <a:gd name="connsiteY23" fmla="*/ 407840 h 783506"/>
              <a:gd name="connsiteX24" fmla="*/ 5161 w 1438832"/>
              <a:gd name="connsiteY24" fmla="*/ 407840 h 783506"/>
              <a:gd name="connsiteX25" fmla="*/ 4152 w 1438832"/>
              <a:gd name="connsiteY25" fmla="*/ 310165 h 783506"/>
              <a:gd name="connsiteX26" fmla="*/ 3925 w 1438832"/>
              <a:gd name="connsiteY26" fmla="*/ 283925 h 783506"/>
              <a:gd name="connsiteX27" fmla="*/ 1595 w 1438832"/>
              <a:gd name="connsiteY27" fmla="*/ 206145 h 783506"/>
              <a:gd name="connsiteX28" fmla="*/ 5161 w 1438832"/>
              <a:gd name="connsiteY28" fmla="*/ 16997 h 783506"/>
              <a:gd name="connsiteX29" fmla="*/ 337112 w 1438832"/>
              <a:gd name="connsiteY29" fmla="*/ 18220 h 783506"/>
              <a:gd name="connsiteX30" fmla="*/ 431302 w 1438832"/>
              <a:gd name="connsiteY30" fmla="*/ 20955 h 783506"/>
              <a:gd name="connsiteX31" fmla="*/ 626139 w 1438832"/>
              <a:gd name="connsiteY31" fmla="*/ 16997 h 783506"/>
              <a:gd name="connsiteX32" fmla="*/ 649646 w 1438832"/>
              <a:gd name="connsiteY32" fmla="*/ 16157 h 783506"/>
              <a:gd name="connsiteX33" fmla="*/ 783488 w 1438832"/>
              <a:gd name="connsiteY33" fmla="*/ 5526 h 783506"/>
              <a:gd name="connsiteX34" fmla="*/ 925828 w 1438832"/>
              <a:gd name="connsiteY34" fmla="*/ 142 h 783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438832" h="783506">
                <a:moveTo>
                  <a:pt x="925828" y="142"/>
                </a:moveTo>
                <a:cubicBezTo>
                  <a:pt x="1025285" y="-899"/>
                  <a:pt x="1139123" y="3679"/>
                  <a:pt x="1298866" y="16997"/>
                </a:cubicBezTo>
                <a:cubicBezTo>
                  <a:pt x="1299252" y="42571"/>
                  <a:pt x="1300113" y="71206"/>
                  <a:pt x="1301020" y="101918"/>
                </a:cubicBezTo>
                <a:lnTo>
                  <a:pt x="1302802" y="173272"/>
                </a:lnTo>
                <a:lnTo>
                  <a:pt x="1332265" y="199963"/>
                </a:lnTo>
                <a:lnTo>
                  <a:pt x="1375118" y="267216"/>
                </a:lnTo>
                <a:lnTo>
                  <a:pt x="1387260" y="284163"/>
                </a:lnTo>
                <a:cubicBezTo>
                  <a:pt x="1404477" y="317421"/>
                  <a:pt x="1419321" y="356387"/>
                  <a:pt x="1432309" y="401157"/>
                </a:cubicBezTo>
                <a:cubicBezTo>
                  <a:pt x="1435724" y="420525"/>
                  <a:pt x="1437768" y="439198"/>
                  <a:pt x="1438512" y="457212"/>
                </a:cubicBezTo>
                <a:cubicBezTo>
                  <a:pt x="1439255" y="475226"/>
                  <a:pt x="1438699" y="492581"/>
                  <a:pt x="1436911" y="509315"/>
                </a:cubicBezTo>
                <a:lnTo>
                  <a:pt x="1431130" y="530935"/>
                </a:lnTo>
                <a:lnTo>
                  <a:pt x="1410713" y="615175"/>
                </a:lnTo>
                <a:cubicBezTo>
                  <a:pt x="1385655" y="676935"/>
                  <a:pt x="1343568" y="725724"/>
                  <a:pt x="1286933" y="751371"/>
                </a:cubicBezTo>
                <a:cubicBezTo>
                  <a:pt x="1290024" y="760239"/>
                  <a:pt x="1287532" y="770724"/>
                  <a:pt x="1289162" y="783506"/>
                </a:cubicBezTo>
                <a:cubicBezTo>
                  <a:pt x="1266975" y="778526"/>
                  <a:pt x="1225065" y="748549"/>
                  <a:pt x="1196160" y="740085"/>
                </a:cubicBezTo>
                <a:cubicBezTo>
                  <a:pt x="1218369" y="688329"/>
                  <a:pt x="1260446" y="682109"/>
                  <a:pt x="1278971" y="636594"/>
                </a:cubicBezTo>
                <a:cubicBezTo>
                  <a:pt x="1280164" y="650360"/>
                  <a:pt x="1280076" y="655660"/>
                  <a:pt x="1281038" y="666393"/>
                </a:cubicBezTo>
                <a:cubicBezTo>
                  <a:pt x="1341262" y="602481"/>
                  <a:pt x="1368441" y="517718"/>
                  <a:pt x="1357957" y="407316"/>
                </a:cubicBezTo>
                <a:cubicBezTo>
                  <a:pt x="1351585" y="379065"/>
                  <a:pt x="1341854" y="353052"/>
                  <a:pt x="1329376" y="329819"/>
                </a:cubicBezTo>
                <a:lnTo>
                  <a:pt x="1301412" y="292082"/>
                </a:lnTo>
                <a:lnTo>
                  <a:pt x="1298866" y="407840"/>
                </a:lnTo>
                <a:cubicBezTo>
                  <a:pt x="1144149" y="403936"/>
                  <a:pt x="891850" y="431927"/>
                  <a:pt x="690825" y="407840"/>
                </a:cubicBezTo>
                <a:lnTo>
                  <a:pt x="677639" y="406662"/>
                </a:lnTo>
                <a:lnTo>
                  <a:pt x="626139" y="407840"/>
                </a:lnTo>
                <a:cubicBezTo>
                  <a:pt x="420820" y="414995"/>
                  <a:pt x="286217" y="397519"/>
                  <a:pt x="5161" y="407840"/>
                </a:cubicBezTo>
                <a:cubicBezTo>
                  <a:pt x="4863" y="373190"/>
                  <a:pt x="4489" y="341156"/>
                  <a:pt x="4152" y="310165"/>
                </a:cubicBezTo>
                <a:lnTo>
                  <a:pt x="3925" y="283925"/>
                </a:lnTo>
                <a:lnTo>
                  <a:pt x="1595" y="206145"/>
                </a:lnTo>
                <a:cubicBezTo>
                  <a:pt x="-548" y="131239"/>
                  <a:pt x="-1504" y="58424"/>
                  <a:pt x="5161" y="16997"/>
                </a:cubicBezTo>
                <a:cubicBezTo>
                  <a:pt x="127370" y="9472"/>
                  <a:pt x="234740" y="14050"/>
                  <a:pt x="337112" y="18220"/>
                </a:cubicBezTo>
                <a:lnTo>
                  <a:pt x="431302" y="20955"/>
                </a:lnTo>
                <a:lnTo>
                  <a:pt x="626139" y="16997"/>
                </a:lnTo>
                <a:lnTo>
                  <a:pt x="649646" y="16157"/>
                </a:lnTo>
                <a:lnTo>
                  <a:pt x="783488" y="5526"/>
                </a:lnTo>
                <a:cubicBezTo>
                  <a:pt x="829966" y="2587"/>
                  <a:pt x="876099" y="662"/>
                  <a:pt x="925828" y="142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de-DE" dirty="0">
              <a:solidFill>
                <a:schemeClr val="tx1"/>
              </a:solidFill>
              <a:latin typeface="KG Turning Tables" panose="02000000000000000000" pitchFamily="2" charset="0"/>
            </a:endParaRPr>
          </a:p>
        </p:txBody>
      </p:sp>
      <p:sp>
        <p:nvSpPr>
          <p:cNvPr id="25" name="Freihandform: Form 24">
            <a:extLst>
              <a:ext uri="{FF2B5EF4-FFF2-40B4-BE49-F238E27FC236}">
                <a16:creationId xmlns:a16="http://schemas.microsoft.com/office/drawing/2014/main" id="{BC2D9B15-1138-B067-9A59-AB979A55AD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265990" y="340413"/>
            <a:ext cx="2268320" cy="1005276"/>
          </a:xfrm>
          <a:custGeom>
            <a:avLst/>
            <a:gdLst>
              <a:gd name="connsiteX0" fmla="*/ 1843827 w 2268320"/>
              <a:gd name="connsiteY0" fmla="*/ 282 h 1005276"/>
              <a:gd name="connsiteX1" fmla="*/ 2263917 w 2268320"/>
              <a:gd name="connsiteY1" fmla="*/ 20266 h 1005276"/>
              <a:gd name="connsiteX2" fmla="*/ 2263917 w 2268320"/>
              <a:gd name="connsiteY2" fmla="*/ 411109 h 1005276"/>
              <a:gd name="connsiteX3" fmla="*/ 1759079 w 2268320"/>
              <a:gd name="connsiteY3" fmla="*/ 414794 h 1005276"/>
              <a:gd name="connsiteX4" fmla="*/ 1616968 w 2268320"/>
              <a:gd name="connsiteY4" fmla="*/ 412303 h 1005276"/>
              <a:gd name="connsiteX5" fmla="*/ 1493142 w 2268320"/>
              <a:gd name="connsiteY5" fmla="*/ 422055 h 1005276"/>
              <a:gd name="connsiteX6" fmla="*/ 1152643 w 2268320"/>
              <a:gd name="connsiteY6" fmla="*/ 423375 h 1005276"/>
              <a:gd name="connsiteX7" fmla="*/ 980467 w 2268320"/>
              <a:gd name="connsiteY7" fmla="*/ 411176 h 1005276"/>
              <a:gd name="connsiteX8" fmla="*/ 875384 w 2268320"/>
              <a:gd name="connsiteY8" fmla="*/ 411109 h 1005276"/>
              <a:gd name="connsiteX9" fmla="*/ 552179 w 2268320"/>
              <a:gd name="connsiteY9" fmla="*/ 408053 h 1005276"/>
              <a:gd name="connsiteX10" fmla="*/ 380689 w 2268320"/>
              <a:gd name="connsiteY10" fmla="*/ 412896 h 1005276"/>
              <a:gd name="connsiteX11" fmla="*/ 181118 w 2268320"/>
              <a:gd name="connsiteY11" fmla="*/ 411109 h 1005276"/>
              <a:gd name="connsiteX12" fmla="*/ 179566 w 2268320"/>
              <a:gd name="connsiteY12" fmla="*/ 331750 h 1005276"/>
              <a:gd name="connsiteX13" fmla="*/ 173874 w 2268320"/>
              <a:gd name="connsiteY13" fmla="*/ 337379 h 1005276"/>
              <a:gd name="connsiteX14" fmla="*/ 147141 w 2268320"/>
              <a:gd name="connsiteY14" fmla="*/ 367198 h 1005276"/>
              <a:gd name="connsiteX15" fmla="*/ 140207 w 2268320"/>
              <a:gd name="connsiteY15" fmla="*/ 380641 h 1005276"/>
              <a:gd name="connsiteX16" fmla="*/ 105026 w 2268320"/>
              <a:gd name="connsiteY16" fmla="*/ 456637 h 1005276"/>
              <a:gd name="connsiteX17" fmla="*/ 80432 w 2268320"/>
              <a:gd name="connsiteY17" fmla="*/ 568800 h 1005276"/>
              <a:gd name="connsiteX18" fmla="*/ 120374 w 2268320"/>
              <a:gd name="connsiteY18" fmla="*/ 856257 h 1005276"/>
              <a:gd name="connsiteX19" fmla="*/ 130727 w 2268320"/>
              <a:gd name="connsiteY19" fmla="*/ 806630 h 1005276"/>
              <a:gd name="connsiteX20" fmla="*/ 133451 w 2268320"/>
              <a:gd name="connsiteY20" fmla="*/ 842227 h 1005276"/>
              <a:gd name="connsiteX21" fmla="*/ 135921 w 2268320"/>
              <a:gd name="connsiteY21" fmla="*/ 851511 h 1005276"/>
              <a:gd name="connsiteX22" fmla="*/ 145596 w 2268320"/>
              <a:gd name="connsiteY22" fmla="*/ 881392 h 1005276"/>
              <a:gd name="connsiteX23" fmla="*/ 163822 w 2268320"/>
              <a:gd name="connsiteY23" fmla="*/ 955287 h 1005276"/>
              <a:gd name="connsiteX24" fmla="*/ 138391 w 2268320"/>
              <a:gd name="connsiteY24" fmla="*/ 969135 h 1005276"/>
              <a:gd name="connsiteX25" fmla="*/ 124646 w 2268320"/>
              <a:gd name="connsiteY25" fmla="*/ 979465 h 1005276"/>
              <a:gd name="connsiteX26" fmla="*/ 120582 w 2268320"/>
              <a:gd name="connsiteY26" fmla="*/ 982791 h 1005276"/>
              <a:gd name="connsiteX27" fmla="*/ 89282 w 2268320"/>
              <a:gd name="connsiteY27" fmla="*/ 1005276 h 1005276"/>
              <a:gd name="connsiteX28" fmla="*/ 100682 w 2268320"/>
              <a:gd name="connsiteY28" fmla="*/ 950635 h 1005276"/>
              <a:gd name="connsiteX29" fmla="*/ 18575 w 2268320"/>
              <a:gd name="connsiteY29" fmla="*/ 797355 h 1005276"/>
              <a:gd name="connsiteX30" fmla="*/ 16120 w 2268320"/>
              <a:gd name="connsiteY30" fmla="*/ 778373 h 1005276"/>
              <a:gd name="connsiteX31" fmla="*/ 15158 w 2268320"/>
              <a:gd name="connsiteY31" fmla="*/ 775828 h 1005276"/>
              <a:gd name="connsiteX32" fmla="*/ 7035 w 2268320"/>
              <a:gd name="connsiteY32" fmla="*/ 557110 h 1005276"/>
              <a:gd name="connsiteX33" fmla="*/ 163539 w 2268320"/>
              <a:gd name="connsiteY33" fmla="*/ 242074 h 1005276"/>
              <a:gd name="connsiteX34" fmla="*/ 171520 w 2268320"/>
              <a:gd name="connsiteY34" fmla="*/ 238628 h 1005276"/>
              <a:gd name="connsiteX35" fmla="*/ 178066 w 2268320"/>
              <a:gd name="connsiteY35" fmla="*/ 232102 h 1005276"/>
              <a:gd name="connsiteX36" fmla="*/ 179204 w 2268320"/>
              <a:gd name="connsiteY36" fmla="*/ 231828 h 1005276"/>
              <a:gd name="connsiteX37" fmla="*/ 179373 w 2268320"/>
              <a:gd name="connsiteY37" fmla="*/ 193433 h 1005276"/>
              <a:gd name="connsiteX38" fmla="*/ 178723 w 2268320"/>
              <a:gd name="connsiteY38" fmla="*/ 111689 h 1005276"/>
              <a:gd name="connsiteX39" fmla="*/ 181118 w 2268320"/>
              <a:gd name="connsiteY39" fmla="*/ 20266 h 1005276"/>
              <a:gd name="connsiteX40" fmla="*/ 742610 w 2268320"/>
              <a:gd name="connsiteY40" fmla="*/ 7533 h 1005276"/>
              <a:gd name="connsiteX41" fmla="*/ 888401 w 2268320"/>
              <a:gd name="connsiteY41" fmla="*/ 18175 h 1005276"/>
              <a:gd name="connsiteX42" fmla="*/ 1111687 w 2268320"/>
              <a:gd name="connsiteY42" fmla="*/ 11993 h 1005276"/>
              <a:gd name="connsiteX43" fmla="*/ 1465511 w 2268320"/>
              <a:gd name="connsiteY43" fmla="*/ 20266 h 1005276"/>
              <a:gd name="connsiteX44" fmla="*/ 1517563 w 2268320"/>
              <a:gd name="connsiteY44" fmla="*/ 22991 h 1005276"/>
              <a:gd name="connsiteX45" fmla="*/ 1548823 w 2268320"/>
              <a:gd name="connsiteY45" fmla="*/ 20266 h 1005276"/>
              <a:gd name="connsiteX46" fmla="*/ 1843827 w 2268320"/>
              <a:gd name="connsiteY46" fmla="*/ 282 h 1005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2268320" h="1005276">
                <a:moveTo>
                  <a:pt x="1843827" y="282"/>
                </a:moveTo>
                <a:cubicBezTo>
                  <a:pt x="1958643" y="-1324"/>
                  <a:pt x="2094306" y="3732"/>
                  <a:pt x="2263917" y="20266"/>
                </a:cubicBezTo>
                <a:cubicBezTo>
                  <a:pt x="2271418" y="173064"/>
                  <a:pt x="2267901" y="237553"/>
                  <a:pt x="2263917" y="411109"/>
                </a:cubicBezTo>
                <a:cubicBezTo>
                  <a:pt x="2043522" y="437235"/>
                  <a:pt x="1937941" y="422554"/>
                  <a:pt x="1759079" y="414794"/>
                </a:cubicBezTo>
                <a:lnTo>
                  <a:pt x="1616968" y="412303"/>
                </a:lnTo>
                <a:lnTo>
                  <a:pt x="1493142" y="422055"/>
                </a:lnTo>
                <a:cubicBezTo>
                  <a:pt x="1390380" y="427359"/>
                  <a:pt x="1270572" y="428386"/>
                  <a:pt x="1152643" y="423375"/>
                </a:cubicBezTo>
                <a:lnTo>
                  <a:pt x="980467" y="411176"/>
                </a:lnTo>
                <a:lnTo>
                  <a:pt x="875384" y="411109"/>
                </a:lnTo>
                <a:lnTo>
                  <a:pt x="552179" y="408053"/>
                </a:lnTo>
                <a:lnTo>
                  <a:pt x="380689" y="412896"/>
                </a:lnTo>
                <a:cubicBezTo>
                  <a:pt x="311440" y="414133"/>
                  <a:pt x="244009" y="414083"/>
                  <a:pt x="181118" y="411109"/>
                </a:cubicBezTo>
                <a:lnTo>
                  <a:pt x="179566" y="331750"/>
                </a:lnTo>
                <a:lnTo>
                  <a:pt x="173874" y="337379"/>
                </a:lnTo>
                <a:lnTo>
                  <a:pt x="147141" y="367198"/>
                </a:lnTo>
                <a:lnTo>
                  <a:pt x="140207" y="380641"/>
                </a:lnTo>
                <a:lnTo>
                  <a:pt x="105026" y="456637"/>
                </a:lnTo>
                <a:cubicBezTo>
                  <a:pt x="93922" y="490232"/>
                  <a:pt x="85493" y="527888"/>
                  <a:pt x="80432" y="568800"/>
                </a:cubicBezTo>
                <a:cubicBezTo>
                  <a:pt x="78988" y="689682"/>
                  <a:pt x="91265" y="768849"/>
                  <a:pt x="120374" y="856257"/>
                </a:cubicBezTo>
                <a:cubicBezTo>
                  <a:pt x="126107" y="834819"/>
                  <a:pt x="121461" y="830279"/>
                  <a:pt x="130727" y="806630"/>
                </a:cubicBezTo>
                <a:cubicBezTo>
                  <a:pt x="129517" y="816847"/>
                  <a:pt x="130800" y="829082"/>
                  <a:pt x="133451" y="842227"/>
                </a:cubicBezTo>
                <a:lnTo>
                  <a:pt x="135921" y="851511"/>
                </a:lnTo>
                <a:lnTo>
                  <a:pt x="145596" y="881392"/>
                </a:lnTo>
                <a:cubicBezTo>
                  <a:pt x="155183" y="907170"/>
                  <a:pt x="165328" y="932804"/>
                  <a:pt x="163822" y="955287"/>
                </a:cubicBezTo>
                <a:cubicBezTo>
                  <a:pt x="154059" y="959533"/>
                  <a:pt x="145715" y="964279"/>
                  <a:pt x="138391" y="969135"/>
                </a:cubicBezTo>
                <a:lnTo>
                  <a:pt x="124646" y="979465"/>
                </a:lnTo>
                <a:lnTo>
                  <a:pt x="120582" y="982791"/>
                </a:lnTo>
                <a:cubicBezTo>
                  <a:pt x="110353" y="992306"/>
                  <a:pt x="102114" y="1000985"/>
                  <a:pt x="89282" y="1005276"/>
                </a:cubicBezTo>
                <a:cubicBezTo>
                  <a:pt x="92602" y="993802"/>
                  <a:pt x="92736" y="968913"/>
                  <a:pt x="100682" y="950635"/>
                </a:cubicBezTo>
                <a:cubicBezTo>
                  <a:pt x="60699" y="913832"/>
                  <a:pt x="33756" y="862840"/>
                  <a:pt x="18575" y="797355"/>
                </a:cubicBezTo>
                <a:lnTo>
                  <a:pt x="16120" y="778373"/>
                </a:lnTo>
                <a:lnTo>
                  <a:pt x="15158" y="775828"/>
                </a:lnTo>
                <a:cubicBezTo>
                  <a:pt x="-1315" y="712756"/>
                  <a:pt x="-4888" y="642365"/>
                  <a:pt x="7035" y="557110"/>
                </a:cubicBezTo>
                <a:cubicBezTo>
                  <a:pt x="37597" y="395278"/>
                  <a:pt x="79013" y="291007"/>
                  <a:pt x="163539" y="242074"/>
                </a:cubicBezTo>
                <a:lnTo>
                  <a:pt x="171520" y="238628"/>
                </a:lnTo>
                <a:lnTo>
                  <a:pt x="178066" y="232102"/>
                </a:lnTo>
                <a:lnTo>
                  <a:pt x="179204" y="231828"/>
                </a:lnTo>
                <a:lnTo>
                  <a:pt x="179373" y="193433"/>
                </a:lnTo>
                <a:lnTo>
                  <a:pt x="178723" y="111689"/>
                </a:lnTo>
                <a:cubicBezTo>
                  <a:pt x="178881" y="82473"/>
                  <a:pt x="179555" y="52651"/>
                  <a:pt x="181118" y="20266"/>
                </a:cubicBezTo>
                <a:cubicBezTo>
                  <a:pt x="313957" y="15751"/>
                  <a:pt x="549028" y="2160"/>
                  <a:pt x="742610" y="7533"/>
                </a:cubicBezTo>
                <a:lnTo>
                  <a:pt x="888401" y="18175"/>
                </a:lnTo>
                <a:lnTo>
                  <a:pt x="1111687" y="11993"/>
                </a:lnTo>
                <a:cubicBezTo>
                  <a:pt x="1220911" y="9831"/>
                  <a:pt x="1339307" y="10426"/>
                  <a:pt x="1465511" y="20266"/>
                </a:cubicBezTo>
                <a:lnTo>
                  <a:pt x="1517563" y="22991"/>
                </a:lnTo>
                <a:lnTo>
                  <a:pt x="1548823" y="20266"/>
                </a:lnTo>
                <a:cubicBezTo>
                  <a:pt x="1635043" y="10154"/>
                  <a:pt x="1729011" y="1887"/>
                  <a:pt x="1843827" y="282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de-DE" dirty="0">
              <a:solidFill>
                <a:schemeClr val="tx1"/>
              </a:solidFill>
              <a:latin typeface="KG Turning Tables" panose="02000000000000000000" pitchFamily="2" charset="0"/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60A5B5EF-25C8-F4A8-E45E-3DFF5F3D57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517109" y="2870856"/>
            <a:ext cx="15217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>
                <a:latin typeface="Delicious Handrawn" pitchFamily="2" charset="0"/>
              </a:rPr>
              <a:t>Judith Blume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0C7FE161-8E59-D10B-349E-3C2F16E034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3684614" y="2264717"/>
            <a:ext cx="13056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>
                <a:latin typeface="Delicious Handrawn" pitchFamily="2" charset="0"/>
              </a:rPr>
              <a:t>Lotta Zipp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45E57945-365E-B321-1D5A-85F7688E6D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9459310" y="317150"/>
            <a:ext cx="2075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>
                <a:latin typeface="Delicious Handrawn" pitchFamily="2" charset="0"/>
              </a:rPr>
              <a:t>Sebastian Burger</a:t>
            </a:r>
          </a:p>
        </p:txBody>
      </p:sp>
      <p:sp>
        <p:nvSpPr>
          <p:cNvPr id="9" name="Freihandform: Form 8">
            <a:extLst>
              <a:ext uri="{FF2B5EF4-FFF2-40B4-BE49-F238E27FC236}">
                <a16:creationId xmlns:a16="http://schemas.microsoft.com/office/drawing/2014/main" id="{58074C8E-149F-4F5C-ABA5-CB11E162C9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210370" y="572582"/>
            <a:ext cx="2268320" cy="1005276"/>
          </a:xfrm>
          <a:custGeom>
            <a:avLst/>
            <a:gdLst>
              <a:gd name="connsiteX0" fmla="*/ 1843827 w 2268320"/>
              <a:gd name="connsiteY0" fmla="*/ 282 h 1005276"/>
              <a:gd name="connsiteX1" fmla="*/ 2263917 w 2268320"/>
              <a:gd name="connsiteY1" fmla="*/ 20266 h 1005276"/>
              <a:gd name="connsiteX2" fmla="*/ 2263917 w 2268320"/>
              <a:gd name="connsiteY2" fmla="*/ 411109 h 1005276"/>
              <a:gd name="connsiteX3" fmla="*/ 1759079 w 2268320"/>
              <a:gd name="connsiteY3" fmla="*/ 414794 h 1005276"/>
              <a:gd name="connsiteX4" fmla="*/ 1616968 w 2268320"/>
              <a:gd name="connsiteY4" fmla="*/ 412303 h 1005276"/>
              <a:gd name="connsiteX5" fmla="*/ 1493142 w 2268320"/>
              <a:gd name="connsiteY5" fmla="*/ 422055 h 1005276"/>
              <a:gd name="connsiteX6" fmla="*/ 1152643 w 2268320"/>
              <a:gd name="connsiteY6" fmla="*/ 423375 h 1005276"/>
              <a:gd name="connsiteX7" fmla="*/ 980467 w 2268320"/>
              <a:gd name="connsiteY7" fmla="*/ 411176 h 1005276"/>
              <a:gd name="connsiteX8" fmla="*/ 875384 w 2268320"/>
              <a:gd name="connsiteY8" fmla="*/ 411109 h 1005276"/>
              <a:gd name="connsiteX9" fmla="*/ 552179 w 2268320"/>
              <a:gd name="connsiteY9" fmla="*/ 408053 h 1005276"/>
              <a:gd name="connsiteX10" fmla="*/ 380689 w 2268320"/>
              <a:gd name="connsiteY10" fmla="*/ 412896 h 1005276"/>
              <a:gd name="connsiteX11" fmla="*/ 181118 w 2268320"/>
              <a:gd name="connsiteY11" fmla="*/ 411109 h 1005276"/>
              <a:gd name="connsiteX12" fmla="*/ 179566 w 2268320"/>
              <a:gd name="connsiteY12" fmla="*/ 331750 h 1005276"/>
              <a:gd name="connsiteX13" fmla="*/ 173874 w 2268320"/>
              <a:gd name="connsiteY13" fmla="*/ 337379 h 1005276"/>
              <a:gd name="connsiteX14" fmla="*/ 147141 w 2268320"/>
              <a:gd name="connsiteY14" fmla="*/ 367198 h 1005276"/>
              <a:gd name="connsiteX15" fmla="*/ 140207 w 2268320"/>
              <a:gd name="connsiteY15" fmla="*/ 380641 h 1005276"/>
              <a:gd name="connsiteX16" fmla="*/ 105026 w 2268320"/>
              <a:gd name="connsiteY16" fmla="*/ 456637 h 1005276"/>
              <a:gd name="connsiteX17" fmla="*/ 80432 w 2268320"/>
              <a:gd name="connsiteY17" fmla="*/ 568800 h 1005276"/>
              <a:gd name="connsiteX18" fmla="*/ 120374 w 2268320"/>
              <a:gd name="connsiteY18" fmla="*/ 856257 h 1005276"/>
              <a:gd name="connsiteX19" fmla="*/ 130727 w 2268320"/>
              <a:gd name="connsiteY19" fmla="*/ 806630 h 1005276"/>
              <a:gd name="connsiteX20" fmla="*/ 133451 w 2268320"/>
              <a:gd name="connsiteY20" fmla="*/ 842227 h 1005276"/>
              <a:gd name="connsiteX21" fmla="*/ 135921 w 2268320"/>
              <a:gd name="connsiteY21" fmla="*/ 851511 h 1005276"/>
              <a:gd name="connsiteX22" fmla="*/ 145596 w 2268320"/>
              <a:gd name="connsiteY22" fmla="*/ 881392 h 1005276"/>
              <a:gd name="connsiteX23" fmla="*/ 163822 w 2268320"/>
              <a:gd name="connsiteY23" fmla="*/ 955287 h 1005276"/>
              <a:gd name="connsiteX24" fmla="*/ 138391 w 2268320"/>
              <a:gd name="connsiteY24" fmla="*/ 969135 h 1005276"/>
              <a:gd name="connsiteX25" fmla="*/ 124646 w 2268320"/>
              <a:gd name="connsiteY25" fmla="*/ 979465 h 1005276"/>
              <a:gd name="connsiteX26" fmla="*/ 120582 w 2268320"/>
              <a:gd name="connsiteY26" fmla="*/ 982791 h 1005276"/>
              <a:gd name="connsiteX27" fmla="*/ 89282 w 2268320"/>
              <a:gd name="connsiteY27" fmla="*/ 1005276 h 1005276"/>
              <a:gd name="connsiteX28" fmla="*/ 100682 w 2268320"/>
              <a:gd name="connsiteY28" fmla="*/ 950635 h 1005276"/>
              <a:gd name="connsiteX29" fmla="*/ 18575 w 2268320"/>
              <a:gd name="connsiteY29" fmla="*/ 797355 h 1005276"/>
              <a:gd name="connsiteX30" fmla="*/ 16120 w 2268320"/>
              <a:gd name="connsiteY30" fmla="*/ 778373 h 1005276"/>
              <a:gd name="connsiteX31" fmla="*/ 15158 w 2268320"/>
              <a:gd name="connsiteY31" fmla="*/ 775828 h 1005276"/>
              <a:gd name="connsiteX32" fmla="*/ 7035 w 2268320"/>
              <a:gd name="connsiteY32" fmla="*/ 557110 h 1005276"/>
              <a:gd name="connsiteX33" fmla="*/ 163539 w 2268320"/>
              <a:gd name="connsiteY33" fmla="*/ 242074 h 1005276"/>
              <a:gd name="connsiteX34" fmla="*/ 171520 w 2268320"/>
              <a:gd name="connsiteY34" fmla="*/ 238628 h 1005276"/>
              <a:gd name="connsiteX35" fmla="*/ 178066 w 2268320"/>
              <a:gd name="connsiteY35" fmla="*/ 232102 h 1005276"/>
              <a:gd name="connsiteX36" fmla="*/ 179204 w 2268320"/>
              <a:gd name="connsiteY36" fmla="*/ 231828 h 1005276"/>
              <a:gd name="connsiteX37" fmla="*/ 179373 w 2268320"/>
              <a:gd name="connsiteY37" fmla="*/ 193433 h 1005276"/>
              <a:gd name="connsiteX38" fmla="*/ 178723 w 2268320"/>
              <a:gd name="connsiteY38" fmla="*/ 111689 h 1005276"/>
              <a:gd name="connsiteX39" fmla="*/ 181118 w 2268320"/>
              <a:gd name="connsiteY39" fmla="*/ 20266 h 1005276"/>
              <a:gd name="connsiteX40" fmla="*/ 742610 w 2268320"/>
              <a:gd name="connsiteY40" fmla="*/ 7533 h 1005276"/>
              <a:gd name="connsiteX41" fmla="*/ 888401 w 2268320"/>
              <a:gd name="connsiteY41" fmla="*/ 18175 h 1005276"/>
              <a:gd name="connsiteX42" fmla="*/ 1111687 w 2268320"/>
              <a:gd name="connsiteY42" fmla="*/ 11993 h 1005276"/>
              <a:gd name="connsiteX43" fmla="*/ 1465511 w 2268320"/>
              <a:gd name="connsiteY43" fmla="*/ 20266 h 1005276"/>
              <a:gd name="connsiteX44" fmla="*/ 1517563 w 2268320"/>
              <a:gd name="connsiteY44" fmla="*/ 22991 h 1005276"/>
              <a:gd name="connsiteX45" fmla="*/ 1548823 w 2268320"/>
              <a:gd name="connsiteY45" fmla="*/ 20266 h 1005276"/>
              <a:gd name="connsiteX46" fmla="*/ 1843827 w 2268320"/>
              <a:gd name="connsiteY46" fmla="*/ 282 h 1005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2268320" h="1005276">
                <a:moveTo>
                  <a:pt x="1843827" y="282"/>
                </a:moveTo>
                <a:cubicBezTo>
                  <a:pt x="1958643" y="-1324"/>
                  <a:pt x="2094306" y="3732"/>
                  <a:pt x="2263917" y="20266"/>
                </a:cubicBezTo>
                <a:cubicBezTo>
                  <a:pt x="2271418" y="173064"/>
                  <a:pt x="2267901" y="237553"/>
                  <a:pt x="2263917" y="411109"/>
                </a:cubicBezTo>
                <a:cubicBezTo>
                  <a:pt x="2043522" y="437235"/>
                  <a:pt x="1937941" y="422554"/>
                  <a:pt x="1759079" y="414794"/>
                </a:cubicBezTo>
                <a:lnTo>
                  <a:pt x="1616968" y="412303"/>
                </a:lnTo>
                <a:lnTo>
                  <a:pt x="1493142" y="422055"/>
                </a:lnTo>
                <a:cubicBezTo>
                  <a:pt x="1390380" y="427359"/>
                  <a:pt x="1270572" y="428386"/>
                  <a:pt x="1152643" y="423375"/>
                </a:cubicBezTo>
                <a:lnTo>
                  <a:pt x="980467" y="411176"/>
                </a:lnTo>
                <a:lnTo>
                  <a:pt x="875384" y="411109"/>
                </a:lnTo>
                <a:lnTo>
                  <a:pt x="552179" y="408053"/>
                </a:lnTo>
                <a:lnTo>
                  <a:pt x="380689" y="412896"/>
                </a:lnTo>
                <a:cubicBezTo>
                  <a:pt x="311440" y="414133"/>
                  <a:pt x="244009" y="414083"/>
                  <a:pt x="181118" y="411109"/>
                </a:cubicBezTo>
                <a:lnTo>
                  <a:pt x="179566" y="331750"/>
                </a:lnTo>
                <a:lnTo>
                  <a:pt x="173874" y="337379"/>
                </a:lnTo>
                <a:lnTo>
                  <a:pt x="147141" y="367198"/>
                </a:lnTo>
                <a:lnTo>
                  <a:pt x="140207" y="380641"/>
                </a:lnTo>
                <a:lnTo>
                  <a:pt x="105026" y="456637"/>
                </a:lnTo>
                <a:cubicBezTo>
                  <a:pt x="93922" y="490232"/>
                  <a:pt x="85493" y="527888"/>
                  <a:pt x="80432" y="568800"/>
                </a:cubicBezTo>
                <a:cubicBezTo>
                  <a:pt x="78988" y="689682"/>
                  <a:pt x="91265" y="768849"/>
                  <a:pt x="120374" y="856257"/>
                </a:cubicBezTo>
                <a:cubicBezTo>
                  <a:pt x="126107" y="834819"/>
                  <a:pt x="121461" y="830279"/>
                  <a:pt x="130727" y="806630"/>
                </a:cubicBezTo>
                <a:cubicBezTo>
                  <a:pt x="129517" y="816847"/>
                  <a:pt x="130800" y="829082"/>
                  <a:pt x="133451" y="842227"/>
                </a:cubicBezTo>
                <a:lnTo>
                  <a:pt x="135921" y="851511"/>
                </a:lnTo>
                <a:lnTo>
                  <a:pt x="145596" y="881392"/>
                </a:lnTo>
                <a:cubicBezTo>
                  <a:pt x="155183" y="907170"/>
                  <a:pt x="165328" y="932804"/>
                  <a:pt x="163822" y="955287"/>
                </a:cubicBezTo>
                <a:cubicBezTo>
                  <a:pt x="154059" y="959533"/>
                  <a:pt x="145715" y="964279"/>
                  <a:pt x="138391" y="969135"/>
                </a:cubicBezTo>
                <a:lnTo>
                  <a:pt x="124646" y="979465"/>
                </a:lnTo>
                <a:lnTo>
                  <a:pt x="120582" y="982791"/>
                </a:lnTo>
                <a:cubicBezTo>
                  <a:pt x="110353" y="992306"/>
                  <a:pt x="102114" y="1000985"/>
                  <a:pt x="89282" y="1005276"/>
                </a:cubicBezTo>
                <a:cubicBezTo>
                  <a:pt x="92602" y="993802"/>
                  <a:pt x="92736" y="968913"/>
                  <a:pt x="100682" y="950635"/>
                </a:cubicBezTo>
                <a:cubicBezTo>
                  <a:pt x="60699" y="913832"/>
                  <a:pt x="33756" y="862840"/>
                  <a:pt x="18575" y="797355"/>
                </a:cubicBezTo>
                <a:lnTo>
                  <a:pt x="16120" y="778373"/>
                </a:lnTo>
                <a:lnTo>
                  <a:pt x="15158" y="775828"/>
                </a:lnTo>
                <a:cubicBezTo>
                  <a:pt x="-1315" y="712756"/>
                  <a:pt x="-4888" y="642365"/>
                  <a:pt x="7035" y="557110"/>
                </a:cubicBezTo>
                <a:cubicBezTo>
                  <a:pt x="37597" y="395278"/>
                  <a:pt x="79013" y="291007"/>
                  <a:pt x="163539" y="242074"/>
                </a:cubicBezTo>
                <a:lnTo>
                  <a:pt x="171520" y="238628"/>
                </a:lnTo>
                <a:lnTo>
                  <a:pt x="178066" y="232102"/>
                </a:lnTo>
                <a:lnTo>
                  <a:pt x="179204" y="231828"/>
                </a:lnTo>
                <a:lnTo>
                  <a:pt x="179373" y="193433"/>
                </a:lnTo>
                <a:lnTo>
                  <a:pt x="178723" y="111689"/>
                </a:lnTo>
                <a:cubicBezTo>
                  <a:pt x="178881" y="82473"/>
                  <a:pt x="179555" y="52651"/>
                  <a:pt x="181118" y="20266"/>
                </a:cubicBezTo>
                <a:cubicBezTo>
                  <a:pt x="313957" y="15751"/>
                  <a:pt x="549028" y="2160"/>
                  <a:pt x="742610" y="7533"/>
                </a:cubicBezTo>
                <a:lnTo>
                  <a:pt x="888401" y="18175"/>
                </a:lnTo>
                <a:lnTo>
                  <a:pt x="1111687" y="11993"/>
                </a:lnTo>
                <a:cubicBezTo>
                  <a:pt x="1220911" y="9831"/>
                  <a:pt x="1339307" y="10426"/>
                  <a:pt x="1465511" y="20266"/>
                </a:cubicBezTo>
                <a:lnTo>
                  <a:pt x="1517563" y="22991"/>
                </a:lnTo>
                <a:lnTo>
                  <a:pt x="1548823" y="20266"/>
                </a:lnTo>
                <a:cubicBezTo>
                  <a:pt x="1635043" y="10154"/>
                  <a:pt x="1729011" y="1887"/>
                  <a:pt x="1843827" y="282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de-DE" dirty="0">
              <a:solidFill>
                <a:schemeClr val="tx1"/>
              </a:solidFill>
              <a:latin typeface="KG Turning Tables" panose="02000000000000000000" pitchFamily="2" charset="0"/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E4965F79-97B6-42DB-84D6-FAFFD05380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6403690" y="549319"/>
            <a:ext cx="2075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>
                <a:latin typeface="Delicious Handrawn" pitchFamily="2" charset="0"/>
              </a:rPr>
              <a:t>Silas Edwards</a:t>
            </a:r>
          </a:p>
        </p:txBody>
      </p:sp>
    </p:spTree>
    <p:extLst>
      <p:ext uri="{BB962C8B-B14F-4D97-AF65-F5344CB8AC3E}">
        <p14:creationId xmlns:p14="http://schemas.microsoft.com/office/powerpoint/2010/main" val="17848443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Foto Sammeldatenbank">
            <a:extLst>
              <a:ext uri="{FF2B5EF4-FFF2-40B4-BE49-F238E27FC236}">
                <a16:creationId xmlns:a16="http://schemas.microsoft.com/office/drawing/2014/main" id="{9640A1EE-6A70-0E6A-D8E7-26D51B14A716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3982" y="1234708"/>
            <a:ext cx="6555789" cy="43885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BD9FC031-189E-3471-A5E5-87065CE40A8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-1325563"/>
            <a:ext cx="10515600" cy="132556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de-DE" dirty="0"/>
              <a:t>DOLCE(2)</a:t>
            </a:r>
          </a:p>
        </p:txBody>
      </p:sp>
    </p:spTree>
    <p:extLst>
      <p:ext uri="{BB962C8B-B14F-4D97-AF65-F5344CB8AC3E}">
        <p14:creationId xmlns:p14="http://schemas.microsoft.com/office/powerpoint/2010/main" val="3454864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759DBD5-A8FB-D2DD-F0AC-E1A06B0AEE4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-1325563"/>
            <a:ext cx="10515600" cy="132556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de-DE" dirty="0"/>
              <a:t>DOLCE(3)</a:t>
            </a:r>
          </a:p>
        </p:txBody>
      </p:sp>
      <p:pic>
        <p:nvPicPr>
          <p:cNvPr id="3" name="Grafik 2" descr="Foto Sammlung">
            <a:extLst>
              <a:ext uri="{FF2B5EF4-FFF2-40B4-BE49-F238E27FC236}">
                <a16:creationId xmlns:a16="http://schemas.microsoft.com/office/drawing/2014/main" id="{9074EBC7-F77A-4365-8B65-CFE2C7A449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44346">
            <a:off x="-655761" y="-267589"/>
            <a:ext cx="3423905" cy="2282603"/>
          </a:xfrm>
          <a:prstGeom prst="rect">
            <a:avLst/>
          </a:prstGeom>
        </p:spPr>
      </p:pic>
      <p:pic>
        <p:nvPicPr>
          <p:cNvPr id="8" name="Grafik 7" descr="Foto Sammlung">
            <a:extLst>
              <a:ext uri="{FF2B5EF4-FFF2-40B4-BE49-F238E27FC236}">
                <a16:creationId xmlns:a16="http://schemas.microsoft.com/office/drawing/2014/main" id="{2990E044-FDA3-4FA1-89A7-A8071818B5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36617">
            <a:off x="-178000" y="1661203"/>
            <a:ext cx="3380555" cy="2253703"/>
          </a:xfrm>
          <a:prstGeom prst="rect">
            <a:avLst/>
          </a:prstGeom>
        </p:spPr>
      </p:pic>
      <p:pic>
        <p:nvPicPr>
          <p:cNvPr id="15" name="Grafik 14" descr="Foto Sammlung">
            <a:extLst>
              <a:ext uri="{FF2B5EF4-FFF2-40B4-BE49-F238E27FC236}">
                <a16:creationId xmlns:a16="http://schemas.microsoft.com/office/drawing/2014/main" id="{5AE9FCB7-FDA5-4E3F-943E-0FF5A587FF8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18242">
            <a:off x="-364977" y="3361311"/>
            <a:ext cx="3697296" cy="2464864"/>
          </a:xfrm>
          <a:prstGeom prst="rect">
            <a:avLst/>
          </a:prstGeom>
        </p:spPr>
      </p:pic>
      <p:pic>
        <p:nvPicPr>
          <p:cNvPr id="25" name="Grafik 24" descr="Foto Sammlung">
            <a:extLst>
              <a:ext uri="{FF2B5EF4-FFF2-40B4-BE49-F238E27FC236}">
                <a16:creationId xmlns:a16="http://schemas.microsoft.com/office/drawing/2014/main" id="{D91CB81F-12B7-4A0E-9DCC-53BD2AE6AB0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37648">
            <a:off x="10077572" y="-67018"/>
            <a:ext cx="2822188" cy="1881460"/>
          </a:xfrm>
          <a:prstGeom prst="rect">
            <a:avLst/>
          </a:prstGeom>
        </p:spPr>
      </p:pic>
      <p:pic>
        <p:nvPicPr>
          <p:cNvPr id="4" name="Grafik 3" descr="Foto Sammlung">
            <a:extLst>
              <a:ext uri="{FF2B5EF4-FFF2-40B4-BE49-F238E27FC236}">
                <a16:creationId xmlns:a16="http://schemas.microsoft.com/office/drawing/2014/main" id="{9640A1EE-6A70-0E6A-D8E7-26D51B14A716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3982" y="1234708"/>
            <a:ext cx="6555789" cy="43885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7" name="Grafik 16" descr="Foto Sammlung">
            <a:extLst>
              <a:ext uri="{FF2B5EF4-FFF2-40B4-BE49-F238E27FC236}">
                <a16:creationId xmlns:a16="http://schemas.microsoft.com/office/drawing/2014/main" id="{744A86C1-0EC0-4B7F-ADBE-A40D0B474B9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51819">
            <a:off x="4456671" y="-683014"/>
            <a:ext cx="4353560" cy="2902373"/>
          </a:xfrm>
          <a:prstGeom prst="rect">
            <a:avLst/>
          </a:prstGeom>
        </p:spPr>
      </p:pic>
      <p:pic>
        <p:nvPicPr>
          <p:cNvPr id="6" name="Grafik 5" descr="Foto Sammlung">
            <a:extLst>
              <a:ext uri="{FF2B5EF4-FFF2-40B4-BE49-F238E27FC236}">
                <a16:creationId xmlns:a16="http://schemas.microsoft.com/office/drawing/2014/main" id="{69D7084F-6051-4395-B94E-815B931A52F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94743">
            <a:off x="9142545" y="4936218"/>
            <a:ext cx="3265170" cy="2176780"/>
          </a:xfrm>
          <a:prstGeom prst="rect">
            <a:avLst/>
          </a:prstGeom>
        </p:spPr>
      </p:pic>
      <p:pic>
        <p:nvPicPr>
          <p:cNvPr id="23" name="Grafik 22" descr="Ein Bild, das Behälter für Lebensmittellagerung,  enthält.&#10;">
            <a:extLst>
              <a:ext uri="{FF2B5EF4-FFF2-40B4-BE49-F238E27FC236}">
                <a16:creationId xmlns:a16="http://schemas.microsoft.com/office/drawing/2014/main" id="{F409D0C4-F502-4ADE-A80A-55C747560332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0981" y="-155460"/>
            <a:ext cx="2714486" cy="18174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3" name="Grafik 12" descr="Foto Sammlung">
            <a:extLst>
              <a:ext uri="{FF2B5EF4-FFF2-40B4-BE49-F238E27FC236}">
                <a16:creationId xmlns:a16="http://schemas.microsoft.com/office/drawing/2014/main" id="{E7A4769A-225D-487D-8B2E-C402766EC96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151" y="5222041"/>
            <a:ext cx="3265170" cy="2176780"/>
          </a:xfrm>
          <a:prstGeom prst="rect">
            <a:avLst/>
          </a:prstGeom>
        </p:spPr>
      </p:pic>
      <p:pic>
        <p:nvPicPr>
          <p:cNvPr id="11" name="Grafik 10" descr="Foto Sammlung">
            <a:extLst>
              <a:ext uri="{FF2B5EF4-FFF2-40B4-BE49-F238E27FC236}">
                <a16:creationId xmlns:a16="http://schemas.microsoft.com/office/drawing/2014/main" id="{F488231D-A963-44FC-A70A-22CAD77E1B7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12988">
            <a:off x="9144674" y="3049690"/>
            <a:ext cx="3265170" cy="2176780"/>
          </a:xfrm>
          <a:prstGeom prst="rect">
            <a:avLst/>
          </a:prstGeom>
        </p:spPr>
      </p:pic>
      <p:pic>
        <p:nvPicPr>
          <p:cNvPr id="18" name="Grafik 17" descr="Ein Bild, das Buch, Text, Handschrift, Box enthält.&#10;">
            <a:extLst>
              <a:ext uri="{FF2B5EF4-FFF2-40B4-BE49-F238E27FC236}">
                <a16:creationId xmlns:a16="http://schemas.microsoft.com/office/drawing/2014/main" id="{1726F769-EDE8-4F81-A23D-34B13B278B63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39171">
            <a:off x="2412614" y="5244901"/>
            <a:ext cx="2714486" cy="18175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9" name="Grafik 18" descr="Ein Bild, das Kunst, Museum, Statue, Display enthält.&#10;&#10;">
            <a:extLst>
              <a:ext uri="{FF2B5EF4-FFF2-40B4-BE49-F238E27FC236}">
                <a16:creationId xmlns:a16="http://schemas.microsoft.com/office/drawing/2014/main" id="{4B9AA19D-896F-41F1-BA43-B96E2AA24883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026"/>
          <a:stretch/>
        </p:blipFill>
        <p:spPr>
          <a:xfrm rot="339143">
            <a:off x="8024844" y="5222041"/>
            <a:ext cx="2714486" cy="18028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0" name="Grafik 19" descr="Ein Bild, das Text, Buch, Handy, enthält.&#10;&#10;">
            <a:extLst>
              <a:ext uri="{FF2B5EF4-FFF2-40B4-BE49-F238E27FC236}">
                <a16:creationId xmlns:a16="http://schemas.microsoft.com/office/drawing/2014/main" id="{574AB51D-96EE-4A7E-9090-1321FCC32192}"/>
              </a:ext>
            </a:extLst>
          </p:cNvPr>
          <p:cNvPicPr>
            <a:picLocks noChangeAspect="1"/>
          </p:cNvPicPr>
          <p:nvPr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19875">
            <a:off x="2047868" y="-198256"/>
            <a:ext cx="2930681" cy="19615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1" name="Grafik 20" descr="Ein Bild, das Tasche, Schuhe enthält.">
            <a:extLst>
              <a:ext uri="{FF2B5EF4-FFF2-40B4-BE49-F238E27FC236}">
                <a16:creationId xmlns:a16="http://schemas.microsoft.com/office/drawing/2014/main" id="{B9E49DDA-1EC8-4511-B29D-D995B1534E66}"/>
              </a:ext>
            </a:extLst>
          </p:cNvPr>
          <p:cNvPicPr>
            <a:picLocks noChangeAspect="1"/>
          </p:cNvPicPr>
          <p:nvPr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9574">
            <a:off x="9422058" y="1553906"/>
            <a:ext cx="2897115" cy="19393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2" name="Grafik 21" descr="Foto von Menschen, die eine Sammlung anschauen">
            <a:extLst>
              <a:ext uri="{FF2B5EF4-FFF2-40B4-BE49-F238E27FC236}">
                <a16:creationId xmlns:a16="http://schemas.microsoft.com/office/drawing/2014/main" id="{EA22C721-CC49-4308-84D8-3071629C98DB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50" b="5595"/>
          <a:stretch/>
        </p:blipFill>
        <p:spPr>
          <a:xfrm rot="21054211">
            <a:off x="4687514" y="4815508"/>
            <a:ext cx="3837349" cy="254863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36532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25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75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25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25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9640A1EE-6A70-0E6A-D8E7-26D51B14A7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632" y="2443119"/>
            <a:ext cx="2714486" cy="1817135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D7A0C8AE-9E97-BD93-FE83-A8F2B38FE9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781" y="2463360"/>
            <a:ext cx="2714486" cy="1817532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5C0DF4DE-75C2-0DFA-8E52-EF40B3003FC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-1325563"/>
            <a:ext cx="10515600" cy="132556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de-DE" dirty="0"/>
              <a:t>DOLCE(4)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3020DB7E-C15D-6822-1538-10603B5827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879031" y="669441"/>
            <a:ext cx="7350711" cy="120032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de-DE" sz="7200" dirty="0">
                <a:solidFill>
                  <a:schemeClr val="bg1"/>
                </a:solidFill>
                <a:latin typeface="Delicious Handrawn" pitchFamily="2" charset="0"/>
              </a:rPr>
              <a:t>Sammeln an der GU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EF6264ED-F7DD-141F-797F-8F5D0B518E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 rot="16200000">
            <a:off x="-95587" y="5312247"/>
            <a:ext cx="18791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>
                <a:solidFill>
                  <a:schemeClr val="bg1"/>
                </a:solidFill>
              </a:rPr>
              <a:t>Fotos: Tom Stern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C90C47A7-AEC8-4576-E796-643745DDAF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524929" y="144886"/>
            <a:ext cx="27140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Mehr Inhalt hier? Oder nur Einsprechen? (Tutorial ist nicht „</a:t>
            </a:r>
            <a:r>
              <a:rPr lang="de-DE" dirty="0" err="1"/>
              <a:t>prüfüngsrelevant</a:t>
            </a:r>
            <a:r>
              <a:rPr lang="de-DE" dirty="0"/>
              <a:t>“)</a:t>
            </a:r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84E01794-0B64-8C17-CF18-06249EA65D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026"/>
          <a:stretch/>
        </p:blipFill>
        <p:spPr>
          <a:xfrm>
            <a:off x="8598483" y="4513794"/>
            <a:ext cx="2714486" cy="1802871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9A192994-BE92-A694-C9C7-E3E9798BA0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628" y="4504897"/>
            <a:ext cx="2714485" cy="1816826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" name="Grafik 19">
            <a:extLst>
              <a:ext uri="{FF2B5EF4-FFF2-40B4-BE49-F238E27FC236}">
                <a16:creationId xmlns:a16="http://schemas.microsoft.com/office/drawing/2014/main" id="{6C8004FE-DB03-B58A-A551-82002CE447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243" y="4504897"/>
            <a:ext cx="2714025" cy="1816827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2" name="Grafik 21">
            <a:extLst>
              <a:ext uri="{FF2B5EF4-FFF2-40B4-BE49-F238E27FC236}">
                <a16:creationId xmlns:a16="http://schemas.microsoft.com/office/drawing/2014/main" id="{152CAC6A-8516-F7A5-84F0-CA7E2739FF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50" b="5595"/>
          <a:stretch/>
        </p:blipFill>
        <p:spPr>
          <a:xfrm>
            <a:off x="8598483" y="395293"/>
            <a:ext cx="2714486" cy="1802871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4" name="Grafik 23">
            <a:extLst>
              <a:ext uri="{FF2B5EF4-FFF2-40B4-BE49-F238E27FC236}">
                <a16:creationId xmlns:a16="http://schemas.microsoft.com/office/drawing/2014/main" id="{2A50A46E-8C0F-0294-685D-2093CF09F1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8483" y="2442807"/>
            <a:ext cx="2714486" cy="1817447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11" name="Gruppieren 10" descr="Screenshot: Samlungen, Goethe Universität Website">
            <a:extLst>
              <a:ext uri="{FF2B5EF4-FFF2-40B4-BE49-F238E27FC236}">
                <a16:creationId xmlns:a16="http://schemas.microsoft.com/office/drawing/2014/main" id="{5643D49F-4BC0-4810-9F6C-559ECCADDC91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-26163" y="0"/>
            <a:chExt cx="12192000" cy="6858000"/>
          </a:xfrm>
        </p:grpSpPr>
        <p:grpSp>
          <p:nvGrpSpPr>
            <p:cNvPr id="6" name="Gruppieren 5">
              <a:extLst>
                <a:ext uri="{FF2B5EF4-FFF2-40B4-BE49-F238E27FC236}">
                  <a16:creationId xmlns:a16="http://schemas.microsoft.com/office/drawing/2014/main" id="{2739CCA5-D738-496B-AA30-A4A4931D89E2}"/>
                </a:ext>
              </a:extLst>
            </p:cNvPr>
            <p:cNvGrpSpPr/>
            <p:nvPr/>
          </p:nvGrpSpPr>
          <p:grpSpPr>
            <a:xfrm>
              <a:off x="-26163" y="0"/>
              <a:ext cx="12192000" cy="6858000"/>
              <a:chOff x="-60960" y="-669441"/>
              <a:chExt cx="12192000" cy="6858000"/>
            </a:xfrm>
          </p:grpSpPr>
          <p:sp>
            <p:nvSpPr>
              <p:cNvPr id="5" name="Rechteck 4">
                <a:extLst>
                  <a:ext uri="{FF2B5EF4-FFF2-40B4-BE49-F238E27FC236}">
                    <a16:creationId xmlns:a16="http://schemas.microsoft.com/office/drawing/2014/main" id="{8A2EA53E-9E26-4417-AA69-4B46BFEA05A9}"/>
                  </a:ext>
                </a:extLst>
              </p:cNvPr>
              <p:cNvSpPr/>
              <p:nvPr/>
            </p:nvSpPr>
            <p:spPr>
              <a:xfrm>
                <a:off x="-60960" y="-669441"/>
                <a:ext cx="12192000" cy="6858000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pic>
            <p:nvPicPr>
              <p:cNvPr id="3" name="Grafik 2">
                <a:extLst>
                  <a:ext uri="{FF2B5EF4-FFF2-40B4-BE49-F238E27FC236}">
                    <a16:creationId xmlns:a16="http://schemas.microsoft.com/office/drawing/2014/main" id="{5BCE1EAC-C151-479E-AB35-6A131DA2A7E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824843" y="-669441"/>
                <a:ext cx="6420394" cy="6858000"/>
              </a:xfrm>
              <a:prstGeom prst="rect">
                <a:avLst/>
              </a:prstGeom>
            </p:spPr>
          </p:pic>
        </p:grpSp>
        <p:sp>
          <p:nvSpPr>
            <p:cNvPr id="25" name="Rechteck 24">
              <a:extLst>
                <a:ext uri="{FF2B5EF4-FFF2-40B4-BE49-F238E27FC236}">
                  <a16:creationId xmlns:a16="http://schemas.microsoft.com/office/drawing/2014/main" id="{7C9C551D-4264-B6CC-B9F7-B834E010F895}"/>
                </a:ext>
              </a:extLst>
            </p:cNvPr>
            <p:cNvSpPr/>
            <p:nvPr/>
          </p:nvSpPr>
          <p:spPr>
            <a:xfrm>
              <a:off x="6671550" y="5963992"/>
              <a:ext cx="5216967" cy="705346"/>
            </a:xfrm>
            <a:custGeom>
              <a:avLst/>
              <a:gdLst>
                <a:gd name="connsiteX0" fmla="*/ 0 w 5216967"/>
                <a:gd name="connsiteY0" fmla="*/ 0 h 705346"/>
                <a:gd name="connsiteX1" fmla="*/ 652121 w 5216967"/>
                <a:gd name="connsiteY1" fmla="*/ 0 h 705346"/>
                <a:gd name="connsiteX2" fmla="*/ 1147733 w 5216967"/>
                <a:gd name="connsiteY2" fmla="*/ 0 h 705346"/>
                <a:gd name="connsiteX3" fmla="*/ 1695514 w 5216967"/>
                <a:gd name="connsiteY3" fmla="*/ 0 h 705346"/>
                <a:gd name="connsiteX4" fmla="*/ 2451974 w 5216967"/>
                <a:gd name="connsiteY4" fmla="*/ 0 h 705346"/>
                <a:gd name="connsiteX5" fmla="*/ 2947586 w 5216967"/>
                <a:gd name="connsiteY5" fmla="*/ 0 h 705346"/>
                <a:gd name="connsiteX6" fmla="*/ 3599707 w 5216967"/>
                <a:gd name="connsiteY6" fmla="*/ 0 h 705346"/>
                <a:gd name="connsiteX7" fmla="*/ 4303998 w 5216967"/>
                <a:gd name="connsiteY7" fmla="*/ 0 h 705346"/>
                <a:gd name="connsiteX8" fmla="*/ 5216967 w 5216967"/>
                <a:gd name="connsiteY8" fmla="*/ 0 h 705346"/>
                <a:gd name="connsiteX9" fmla="*/ 5216967 w 5216967"/>
                <a:gd name="connsiteY9" fmla="*/ 338566 h 705346"/>
                <a:gd name="connsiteX10" fmla="*/ 5216967 w 5216967"/>
                <a:gd name="connsiteY10" fmla="*/ 705346 h 705346"/>
                <a:gd name="connsiteX11" fmla="*/ 4460507 w 5216967"/>
                <a:gd name="connsiteY11" fmla="*/ 705346 h 705346"/>
                <a:gd name="connsiteX12" fmla="*/ 3808386 w 5216967"/>
                <a:gd name="connsiteY12" fmla="*/ 705346 h 705346"/>
                <a:gd name="connsiteX13" fmla="*/ 3104095 w 5216967"/>
                <a:gd name="connsiteY13" fmla="*/ 705346 h 705346"/>
                <a:gd name="connsiteX14" fmla="*/ 2451974 w 5216967"/>
                <a:gd name="connsiteY14" fmla="*/ 705346 h 705346"/>
                <a:gd name="connsiteX15" fmla="*/ 1799854 w 5216967"/>
                <a:gd name="connsiteY15" fmla="*/ 705346 h 705346"/>
                <a:gd name="connsiteX16" fmla="*/ 1252072 w 5216967"/>
                <a:gd name="connsiteY16" fmla="*/ 705346 h 705346"/>
                <a:gd name="connsiteX17" fmla="*/ 0 w 5216967"/>
                <a:gd name="connsiteY17" fmla="*/ 705346 h 705346"/>
                <a:gd name="connsiteX18" fmla="*/ 0 w 5216967"/>
                <a:gd name="connsiteY18" fmla="*/ 373833 h 705346"/>
                <a:gd name="connsiteX19" fmla="*/ 0 w 5216967"/>
                <a:gd name="connsiteY19" fmla="*/ 0 h 705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216967" h="705346" fill="none" extrusionOk="0">
                  <a:moveTo>
                    <a:pt x="0" y="0"/>
                  </a:moveTo>
                  <a:cubicBezTo>
                    <a:pt x="253321" y="19044"/>
                    <a:pt x="371200" y="30760"/>
                    <a:pt x="652121" y="0"/>
                  </a:cubicBezTo>
                  <a:cubicBezTo>
                    <a:pt x="933042" y="-30760"/>
                    <a:pt x="982232" y="-20511"/>
                    <a:pt x="1147733" y="0"/>
                  </a:cubicBezTo>
                  <a:cubicBezTo>
                    <a:pt x="1313234" y="20511"/>
                    <a:pt x="1585947" y="17363"/>
                    <a:pt x="1695514" y="0"/>
                  </a:cubicBezTo>
                  <a:cubicBezTo>
                    <a:pt x="1805081" y="-17363"/>
                    <a:pt x="2167710" y="-10292"/>
                    <a:pt x="2451974" y="0"/>
                  </a:cubicBezTo>
                  <a:cubicBezTo>
                    <a:pt x="2736238" y="10292"/>
                    <a:pt x="2813999" y="2166"/>
                    <a:pt x="2947586" y="0"/>
                  </a:cubicBezTo>
                  <a:cubicBezTo>
                    <a:pt x="3081173" y="-2166"/>
                    <a:pt x="3332040" y="14734"/>
                    <a:pt x="3599707" y="0"/>
                  </a:cubicBezTo>
                  <a:cubicBezTo>
                    <a:pt x="3867374" y="-14734"/>
                    <a:pt x="3953709" y="13786"/>
                    <a:pt x="4303998" y="0"/>
                  </a:cubicBezTo>
                  <a:cubicBezTo>
                    <a:pt x="4654287" y="-13786"/>
                    <a:pt x="4976517" y="-22398"/>
                    <a:pt x="5216967" y="0"/>
                  </a:cubicBezTo>
                  <a:cubicBezTo>
                    <a:pt x="5206974" y="116042"/>
                    <a:pt x="5204741" y="177062"/>
                    <a:pt x="5216967" y="338566"/>
                  </a:cubicBezTo>
                  <a:cubicBezTo>
                    <a:pt x="5229193" y="500070"/>
                    <a:pt x="5209856" y="600808"/>
                    <a:pt x="5216967" y="705346"/>
                  </a:cubicBezTo>
                  <a:cubicBezTo>
                    <a:pt x="5009938" y="700748"/>
                    <a:pt x="4738323" y="715185"/>
                    <a:pt x="4460507" y="705346"/>
                  </a:cubicBezTo>
                  <a:cubicBezTo>
                    <a:pt x="4182691" y="695507"/>
                    <a:pt x="4045169" y="680075"/>
                    <a:pt x="3808386" y="705346"/>
                  </a:cubicBezTo>
                  <a:cubicBezTo>
                    <a:pt x="3571603" y="730617"/>
                    <a:pt x="3299985" y="691524"/>
                    <a:pt x="3104095" y="705346"/>
                  </a:cubicBezTo>
                  <a:cubicBezTo>
                    <a:pt x="2908205" y="719168"/>
                    <a:pt x="2662937" y="688275"/>
                    <a:pt x="2451974" y="705346"/>
                  </a:cubicBezTo>
                  <a:cubicBezTo>
                    <a:pt x="2241011" y="722417"/>
                    <a:pt x="1948460" y="686077"/>
                    <a:pt x="1799854" y="705346"/>
                  </a:cubicBezTo>
                  <a:cubicBezTo>
                    <a:pt x="1651248" y="724615"/>
                    <a:pt x="1490774" y="689547"/>
                    <a:pt x="1252072" y="705346"/>
                  </a:cubicBezTo>
                  <a:cubicBezTo>
                    <a:pt x="1013370" y="721145"/>
                    <a:pt x="370305" y="766610"/>
                    <a:pt x="0" y="705346"/>
                  </a:cubicBezTo>
                  <a:cubicBezTo>
                    <a:pt x="-6293" y="619956"/>
                    <a:pt x="5579" y="529553"/>
                    <a:pt x="0" y="373833"/>
                  </a:cubicBezTo>
                  <a:cubicBezTo>
                    <a:pt x="-5579" y="218113"/>
                    <a:pt x="12674" y="132779"/>
                    <a:pt x="0" y="0"/>
                  </a:cubicBezTo>
                  <a:close/>
                </a:path>
                <a:path w="5216967" h="705346" stroke="0" extrusionOk="0">
                  <a:moveTo>
                    <a:pt x="0" y="0"/>
                  </a:moveTo>
                  <a:cubicBezTo>
                    <a:pt x="276623" y="-16832"/>
                    <a:pt x="454053" y="17743"/>
                    <a:pt x="599951" y="0"/>
                  </a:cubicBezTo>
                  <a:cubicBezTo>
                    <a:pt x="745849" y="-17743"/>
                    <a:pt x="1028855" y="31052"/>
                    <a:pt x="1252072" y="0"/>
                  </a:cubicBezTo>
                  <a:cubicBezTo>
                    <a:pt x="1475289" y="-31052"/>
                    <a:pt x="1698510" y="-12164"/>
                    <a:pt x="1904193" y="0"/>
                  </a:cubicBezTo>
                  <a:cubicBezTo>
                    <a:pt x="2109876" y="12164"/>
                    <a:pt x="2273324" y="5196"/>
                    <a:pt x="2399805" y="0"/>
                  </a:cubicBezTo>
                  <a:cubicBezTo>
                    <a:pt x="2526286" y="-5196"/>
                    <a:pt x="2863948" y="-23451"/>
                    <a:pt x="3156265" y="0"/>
                  </a:cubicBezTo>
                  <a:cubicBezTo>
                    <a:pt x="3448582" y="23451"/>
                    <a:pt x="3619483" y="9597"/>
                    <a:pt x="3912725" y="0"/>
                  </a:cubicBezTo>
                  <a:cubicBezTo>
                    <a:pt x="4205967" y="-9597"/>
                    <a:pt x="4646979" y="-34156"/>
                    <a:pt x="5216967" y="0"/>
                  </a:cubicBezTo>
                  <a:cubicBezTo>
                    <a:pt x="5212843" y="180255"/>
                    <a:pt x="5216708" y="212235"/>
                    <a:pt x="5216967" y="366780"/>
                  </a:cubicBezTo>
                  <a:cubicBezTo>
                    <a:pt x="5217226" y="521325"/>
                    <a:pt x="5200525" y="595204"/>
                    <a:pt x="5216967" y="705346"/>
                  </a:cubicBezTo>
                  <a:cubicBezTo>
                    <a:pt x="4999144" y="731010"/>
                    <a:pt x="4896102" y="691445"/>
                    <a:pt x="4617016" y="705346"/>
                  </a:cubicBezTo>
                  <a:cubicBezTo>
                    <a:pt x="4337930" y="719247"/>
                    <a:pt x="4022967" y="698764"/>
                    <a:pt x="3860556" y="705346"/>
                  </a:cubicBezTo>
                  <a:cubicBezTo>
                    <a:pt x="3698145" y="711928"/>
                    <a:pt x="3318340" y="723222"/>
                    <a:pt x="3156265" y="705346"/>
                  </a:cubicBezTo>
                  <a:cubicBezTo>
                    <a:pt x="2994190" y="687470"/>
                    <a:pt x="2830303" y="711025"/>
                    <a:pt x="2660653" y="705346"/>
                  </a:cubicBezTo>
                  <a:cubicBezTo>
                    <a:pt x="2491003" y="699667"/>
                    <a:pt x="2240437" y="688672"/>
                    <a:pt x="2008532" y="705346"/>
                  </a:cubicBezTo>
                  <a:cubicBezTo>
                    <a:pt x="1776627" y="722020"/>
                    <a:pt x="1727940" y="705288"/>
                    <a:pt x="1512920" y="705346"/>
                  </a:cubicBezTo>
                  <a:cubicBezTo>
                    <a:pt x="1297900" y="705404"/>
                    <a:pt x="1197728" y="692778"/>
                    <a:pt x="1017309" y="705346"/>
                  </a:cubicBezTo>
                  <a:cubicBezTo>
                    <a:pt x="836890" y="717914"/>
                    <a:pt x="337942" y="713165"/>
                    <a:pt x="0" y="705346"/>
                  </a:cubicBezTo>
                  <a:cubicBezTo>
                    <a:pt x="1279" y="556819"/>
                    <a:pt x="15140" y="447577"/>
                    <a:pt x="0" y="338566"/>
                  </a:cubicBezTo>
                  <a:cubicBezTo>
                    <a:pt x="-15140" y="229555"/>
                    <a:pt x="10694" y="143541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chemeClr val="bg2">
                  <a:lumMod val="10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52279222">
                    <a:prstGeom prst="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>
                  <a:solidFill>
                    <a:schemeClr val="bg2">
                      <a:lumMod val="10000"/>
                    </a:schemeClr>
                  </a:solidFill>
                </a:rPr>
                <a:t>Mehr Infos hier: sammlungen.uni-frankfurt.de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004622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9CC82E41-A6AA-3646-0A9B-BFAB19EAEC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4026"/>
          <a:stretch/>
        </p:blipFill>
        <p:spPr>
          <a:xfrm>
            <a:off x="-551543" y="-773037"/>
            <a:ext cx="13295085" cy="88301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A507ABBB-8FA9-9802-61E0-AA4959B58D1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-1325563"/>
            <a:ext cx="10515600" cy="132556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de-DE" dirty="0"/>
              <a:t>DOLCE(5)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7C3AD82-0360-C4C3-BE91-D9E710C78782}"/>
              </a:ext>
            </a:extLst>
          </p:cNvPr>
          <p:cNvSpPr txBox="1"/>
          <p:nvPr/>
        </p:nvSpPr>
        <p:spPr>
          <a:xfrm>
            <a:off x="6107098" y="3429000"/>
            <a:ext cx="5795083" cy="313932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de-DE" sz="6600" dirty="0">
                <a:solidFill>
                  <a:schemeClr val="bg1"/>
                </a:solidFill>
                <a:latin typeface="Delicious Handrawn" pitchFamily="2" charset="0"/>
              </a:rPr>
              <a:t>Sammlungen der vorderasiatischen Archäologie</a:t>
            </a:r>
          </a:p>
        </p:txBody>
      </p:sp>
      <p:pic>
        <p:nvPicPr>
          <p:cNvPr id="6" name="Grafik 5" descr="Ein Bild, das Artefakt enthält.&#10;">
            <a:extLst>
              <a:ext uri="{FF2B5EF4-FFF2-40B4-BE49-F238E27FC236}">
                <a16:creationId xmlns:a16="http://schemas.microsoft.com/office/drawing/2014/main" id="{B323D0F5-87FB-3C6D-2984-38F7C05D72AD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631" b="94575" l="10000" r="90000">
                        <a14:foregroundMark x1="25578" y1="11922" x2="25578" y2="11922"/>
                        <a14:foregroundMark x1="25477" y1="7904" x2="25477" y2="7904"/>
                        <a14:foregroundMark x1="25176" y1="7100" x2="25980" y2="6631"/>
                        <a14:foregroundMark x1="32462" y1="6631" x2="32462" y2="6631"/>
                        <a14:foregroundMark x1="25829" y1="13530" x2="25829" y2="13530"/>
                        <a14:foregroundMark x1="24774" y1="8774" x2="24774" y2="8774"/>
                        <a14:foregroundMark x1="25930" y1="22840" x2="25930" y2="22840"/>
                        <a14:foregroundMark x1="25930" y1="22840" x2="26131" y2="34494"/>
                        <a14:foregroundMark x1="26131" y1="34494" x2="25075" y2="35566"/>
                        <a14:foregroundMark x1="24824" y1="37642" x2="25377" y2="44809"/>
                        <a14:foregroundMark x1="25528" y1="46015" x2="25528" y2="46015"/>
                        <a14:foregroundMark x1="31709" y1="89283" x2="31709" y2="89283"/>
                        <a14:foregroundMark x1="30201" y1="93972" x2="30201" y2="93972"/>
                        <a14:foregroundMark x1="33518" y1="94575" x2="33518" y2="94575"/>
                        <a14:foregroundMark x1="29899" y1="92163" x2="29899" y2="921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7741" y="231561"/>
            <a:ext cx="5638017" cy="42299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Grafik 10" descr="Ein Bild, das Artefakt enthält.&#10;&#10;">
            <a:extLst>
              <a:ext uri="{FF2B5EF4-FFF2-40B4-BE49-F238E27FC236}">
                <a16:creationId xmlns:a16="http://schemas.microsoft.com/office/drawing/2014/main" id="{75EF4B77-B1A8-856D-0A26-2D5FC177ADA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5486" y="-652643"/>
            <a:ext cx="8022216" cy="458354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Grafik 7" descr="Ein Bild, das Artefakt enthält.&#10;">
            <a:extLst>
              <a:ext uri="{FF2B5EF4-FFF2-40B4-BE49-F238E27FC236}">
                <a16:creationId xmlns:a16="http://schemas.microsoft.com/office/drawing/2014/main" id="{CE816F21-4C0D-F847-3251-1BB335815BA7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872" b="89902" l="9347" r="93065">
                        <a14:foregroundMark x1="9347" y1="50490" x2="9347" y2="50490"/>
                        <a14:foregroundMark x1="93065" y1="53278" x2="93065" y2="53278"/>
                        <a14:backgroundMark x1="64171" y1="87491" x2="64171" y2="87491"/>
                        <a14:backgroundMark x1="58844" y1="88169" x2="58844" y2="88169"/>
                        <a14:backgroundMark x1="57186" y1="87717" x2="57186" y2="8771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081" y="3930905"/>
            <a:ext cx="4596405" cy="306504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7945918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83E71A56-2694-46DA-BB81-7387BDD3BB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97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Grafik 19" descr="Screenshot: Programmieren">
            <a:extLst>
              <a:ext uri="{FF2B5EF4-FFF2-40B4-BE49-F238E27FC236}">
                <a16:creationId xmlns:a16="http://schemas.microsoft.com/office/drawing/2014/main" id="{69B1305F-3110-4DD2-B5DE-F51EC73C626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382" r="3722"/>
          <a:stretch/>
        </p:blipFill>
        <p:spPr>
          <a:xfrm>
            <a:off x="4006479" y="314720"/>
            <a:ext cx="3155822" cy="3155822"/>
          </a:xfrm>
          <a:prstGeom prst="ellips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1" name="Grafik 20" descr="Screenshot: Sammlung, digitale Fotos">
            <a:extLst>
              <a:ext uri="{FF2B5EF4-FFF2-40B4-BE49-F238E27FC236}">
                <a16:creationId xmlns:a16="http://schemas.microsoft.com/office/drawing/2014/main" id="{8AB376CC-41B8-4629-B2A7-0D120F7D961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98" r="40610"/>
          <a:stretch/>
        </p:blipFill>
        <p:spPr>
          <a:xfrm>
            <a:off x="425086" y="2597951"/>
            <a:ext cx="3545108" cy="3545108"/>
          </a:xfrm>
          <a:prstGeom prst="ellips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26" name="Gruppieren 25" descr="Ein Bild, das Artefakt enthält.&#10;">
            <a:extLst>
              <a:ext uri="{FF2B5EF4-FFF2-40B4-BE49-F238E27FC236}">
                <a16:creationId xmlns:a16="http://schemas.microsoft.com/office/drawing/2014/main" id="{1FF56625-6AA5-4F8A-9E91-C890E8DCE202}"/>
              </a:ext>
            </a:extLst>
          </p:cNvPr>
          <p:cNvGrpSpPr/>
          <p:nvPr/>
        </p:nvGrpSpPr>
        <p:grpSpPr>
          <a:xfrm>
            <a:off x="8572180" y="605215"/>
            <a:ext cx="3010161" cy="2574832"/>
            <a:chOff x="8615723" y="917999"/>
            <a:chExt cx="3010161" cy="2574832"/>
          </a:xfrm>
        </p:grpSpPr>
        <p:sp>
          <p:nvSpPr>
            <p:cNvPr id="6" name="Ellipse 5">
              <a:extLst>
                <a:ext uri="{FF2B5EF4-FFF2-40B4-BE49-F238E27FC236}">
                  <a16:creationId xmlns:a16="http://schemas.microsoft.com/office/drawing/2014/main" id="{D40E7249-7FD5-4B43-8E7B-817A7DF8945C}"/>
                </a:ext>
              </a:extLst>
            </p:cNvPr>
            <p:cNvSpPr/>
            <p:nvPr/>
          </p:nvSpPr>
          <p:spPr>
            <a:xfrm>
              <a:off x="8783753" y="917999"/>
              <a:ext cx="2574832" cy="257483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25" name="Grafik 24">
              <a:extLst>
                <a:ext uri="{FF2B5EF4-FFF2-40B4-BE49-F238E27FC236}">
                  <a16:creationId xmlns:a16="http://schemas.microsoft.com/office/drawing/2014/main" id="{B8825F0B-D310-45F8-A5A3-92C6283C095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hq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15723" y="1640114"/>
              <a:ext cx="3010161" cy="1270621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cxnSp>
        <p:nvCxnSpPr>
          <p:cNvPr id="29" name="Gerade Verbindung mit Pfeil 28">
            <a:extLst>
              <a:ext uri="{FF2B5EF4-FFF2-40B4-BE49-F238E27FC236}">
                <a16:creationId xmlns:a16="http://schemas.microsoft.com/office/drawing/2014/main" id="{41ACA2A8-BBF3-4F08-804A-B4D0E550A8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  <a:stCxn id="20" idx="2"/>
            <a:endCxn id="21" idx="7"/>
          </p:cNvCxnSpPr>
          <p:nvPr/>
        </p:nvCxnSpPr>
        <p:spPr>
          <a:xfrm flipH="1">
            <a:off x="3451025" y="1892631"/>
            <a:ext cx="555454" cy="1224489"/>
          </a:xfrm>
          <a:prstGeom prst="straightConnector1">
            <a:avLst/>
          </a:prstGeom>
          <a:ln w="57150"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Grafik 31" descr="Screenshot">
            <a:extLst>
              <a:ext uri="{FF2B5EF4-FFF2-40B4-BE49-F238E27FC236}">
                <a16:creationId xmlns:a16="http://schemas.microsoft.com/office/drawing/2014/main" id="{D5B45AE7-A8C4-41F5-99B1-42FF2FBA5356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-141" t="-35" r="48431" b="35"/>
          <a:stretch/>
        </p:blipFill>
        <p:spPr>
          <a:xfrm>
            <a:off x="5865662" y="4004383"/>
            <a:ext cx="2263625" cy="2263625"/>
          </a:xfrm>
          <a:prstGeom prst="ellipse">
            <a:avLst/>
          </a:prstGeom>
        </p:spPr>
      </p:pic>
      <p:cxnSp>
        <p:nvCxnSpPr>
          <p:cNvPr id="35" name="Gerade Verbindung mit Pfeil 34">
            <a:extLst>
              <a:ext uri="{FF2B5EF4-FFF2-40B4-BE49-F238E27FC236}">
                <a16:creationId xmlns:a16="http://schemas.microsoft.com/office/drawing/2014/main" id="{5B67D76A-BE41-49F2-9996-8429C8CD49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  <a:stCxn id="32" idx="2"/>
            <a:endCxn id="21" idx="6"/>
          </p:cNvCxnSpPr>
          <p:nvPr/>
        </p:nvCxnSpPr>
        <p:spPr>
          <a:xfrm flipH="1" flipV="1">
            <a:off x="3970194" y="4370505"/>
            <a:ext cx="1895468" cy="765691"/>
          </a:xfrm>
          <a:prstGeom prst="straightConnector1">
            <a:avLst/>
          </a:prstGeom>
          <a:ln w="57150"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Gerade Verbindung mit Pfeil 37">
            <a:extLst>
              <a:ext uri="{FF2B5EF4-FFF2-40B4-BE49-F238E27FC236}">
                <a16:creationId xmlns:a16="http://schemas.microsoft.com/office/drawing/2014/main" id="{CCFFFC95-9AE2-4B27-83F0-837E581B01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  <a:endCxn id="20" idx="6"/>
          </p:cNvCxnSpPr>
          <p:nvPr/>
        </p:nvCxnSpPr>
        <p:spPr>
          <a:xfrm flipH="1" flipV="1">
            <a:off x="7162301" y="1892631"/>
            <a:ext cx="1577909" cy="70010"/>
          </a:xfrm>
          <a:prstGeom prst="straightConnector1">
            <a:avLst/>
          </a:prstGeom>
          <a:ln w="57150"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Gerade Verbindung mit Pfeil 40">
            <a:extLst>
              <a:ext uri="{FF2B5EF4-FFF2-40B4-BE49-F238E27FC236}">
                <a16:creationId xmlns:a16="http://schemas.microsoft.com/office/drawing/2014/main" id="{551189CD-ACF7-4A89-AAED-9D5CD09591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  <a:endCxn id="32" idx="7"/>
          </p:cNvCxnSpPr>
          <p:nvPr/>
        </p:nvCxnSpPr>
        <p:spPr>
          <a:xfrm flipH="1" flipV="1">
            <a:off x="7797787" y="4335883"/>
            <a:ext cx="1698702" cy="902867"/>
          </a:xfrm>
          <a:prstGeom prst="straightConnector1">
            <a:avLst/>
          </a:prstGeom>
          <a:ln w="57150"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Gerade Verbindung mit Pfeil 43">
            <a:extLst>
              <a:ext uri="{FF2B5EF4-FFF2-40B4-BE49-F238E27FC236}">
                <a16:creationId xmlns:a16="http://schemas.microsoft.com/office/drawing/2014/main" id="{44EC53FD-BDF8-416E-8278-2637B74FEC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  <a:stCxn id="6" idx="4"/>
            <a:endCxn id="5" idx="0"/>
          </p:cNvCxnSpPr>
          <p:nvPr/>
        </p:nvCxnSpPr>
        <p:spPr>
          <a:xfrm>
            <a:off x="10027626" y="3180047"/>
            <a:ext cx="617596" cy="897847"/>
          </a:xfrm>
          <a:prstGeom prst="straightConnector1">
            <a:avLst/>
          </a:prstGeom>
          <a:ln w="57150"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uppieren 8" descr="Ein Bild, das Artefakt enthält.">
            <a:extLst>
              <a:ext uri="{FF2B5EF4-FFF2-40B4-BE49-F238E27FC236}">
                <a16:creationId xmlns:a16="http://schemas.microsoft.com/office/drawing/2014/main" id="{AB1B8CF2-0512-4E94-A80B-1CA1B9EE32D1}"/>
              </a:ext>
            </a:extLst>
          </p:cNvPr>
          <p:cNvGrpSpPr/>
          <p:nvPr/>
        </p:nvGrpSpPr>
        <p:grpSpPr>
          <a:xfrm>
            <a:off x="9350000" y="4077894"/>
            <a:ext cx="2717622" cy="2297466"/>
            <a:chOff x="9350000" y="4077894"/>
            <a:chExt cx="2717622" cy="2297466"/>
          </a:xfrm>
        </p:grpSpPr>
        <p:sp>
          <p:nvSpPr>
            <p:cNvPr id="5" name="Ellipse 4">
              <a:extLst>
                <a:ext uri="{FF2B5EF4-FFF2-40B4-BE49-F238E27FC236}">
                  <a16:creationId xmlns:a16="http://schemas.microsoft.com/office/drawing/2014/main" id="{12CBCAA3-D2D5-4642-A8C1-3D9607CAC6D1}"/>
                </a:ext>
              </a:extLst>
            </p:cNvPr>
            <p:cNvSpPr/>
            <p:nvPr/>
          </p:nvSpPr>
          <p:spPr>
            <a:xfrm>
              <a:off x="9496489" y="4077894"/>
              <a:ext cx="2297466" cy="22974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53" name="Grafik 52" descr="Ein Bild, das Braun, Beige, Artefakt enthält.&#10;&#10;Automatisch generierte Beschreibung">
              <a:extLst>
                <a:ext uri="{FF2B5EF4-FFF2-40B4-BE49-F238E27FC236}">
                  <a16:creationId xmlns:a16="http://schemas.microsoft.com/office/drawing/2014/main" id="{19D44884-9044-46E9-B960-958271F843F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hq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50000" y="4450261"/>
              <a:ext cx="2717622" cy="155273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3" name="Titel 2">
            <a:extLst>
              <a:ext uri="{FF2B5EF4-FFF2-40B4-BE49-F238E27FC236}">
                <a16:creationId xmlns:a16="http://schemas.microsoft.com/office/drawing/2014/main" id="{01E5879D-A146-F8C5-C5A8-79977937D1E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-1325563"/>
            <a:ext cx="10515600" cy="132556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de-DE" dirty="0"/>
              <a:t>DOLCE(6)</a:t>
            </a:r>
          </a:p>
        </p:txBody>
      </p:sp>
    </p:spTree>
    <p:extLst>
      <p:ext uri="{BB962C8B-B14F-4D97-AF65-F5344CB8AC3E}">
        <p14:creationId xmlns:p14="http://schemas.microsoft.com/office/powerpoint/2010/main" val="22060733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5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75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25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83E71A56-2694-46DA-BB81-7387BDD3BB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97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651A65E2-551E-480C-586C-1A8B831511A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-1325563"/>
            <a:ext cx="10515600" cy="132556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de-DE" dirty="0"/>
              <a:t>DOLCE(7)</a:t>
            </a:r>
          </a:p>
        </p:txBody>
      </p:sp>
      <p:pic>
        <p:nvPicPr>
          <p:cNvPr id="17" name="Grafik 16" descr="Screenshot Zentrale Sammlungsdatenbank der Goethe-Universität&#10;">
            <a:extLst>
              <a:ext uri="{FF2B5EF4-FFF2-40B4-BE49-F238E27FC236}">
                <a16:creationId xmlns:a16="http://schemas.microsoft.com/office/drawing/2014/main" id="{4A2D05C4-C9FF-434C-A6F9-5034593362B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8193"/>
          <a:stretch/>
        </p:blipFill>
        <p:spPr>
          <a:xfrm>
            <a:off x="619158" y="698376"/>
            <a:ext cx="7544433" cy="5461247"/>
          </a:xfrm>
          <a:prstGeom prst="rect">
            <a:avLst/>
          </a:prstGeom>
        </p:spPr>
      </p:pic>
      <p:sp>
        <p:nvSpPr>
          <p:cNvPr id="18" name="Textfeld 17">
            <a:extLst>
              <a:ext uri="{FF2B5EF4-FFF2-40B4-BE49-F238E27FC236}">
                <a16:creationId xmlns:a16="http://schemas.microsoft.com/office/drawing/2014/main" id="{34B1F39D-46C2-4BD6-BCFC-9751BCC007EF}"/>
              </a:ext>
            </a:extLst>
          </p:cNvPr>
          <p:cNvSpPr txBox="1"/>
          <p:nvPr/>
        </p:nvSpPr>
        <p:spPr>
          <a:xfrm>
            <a:off x="8475995" y="700066"/>
            <a:ext cx="3403600" cy="286232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de-DE" sz="6000" dirty="0">
                <a:solidFill>
                  <a:schemeClr val="bg1"/>
                </a:solidFill>
                <a:latin typeface="Delicious Handrawn" pitchFamily="2" charset="0"/>
              </a:rPr>
              <a:t>CODA</a:t>
            </a:r>
          </a:p>
          <a:p>
            <a:r>
              <a:rPr lang="de-DE" sz="4000" dirty="0" err="1">
                <a:solidFill>
                  <a:schemeClr val="bg1"/>
                </a:solidFill>
                <a:latin typeface="Delicious Handrawn" pitchFamily="2" charset="0"/>
              </a:rPr>
              <a:t>Collecting</a:t>
            </a:r>
            <a:r>
              <a:rPr lang="de-DE" sz="4000" dirty="0">
                <a:solidFill>
                  <a:schemeClr val="bg1"/>
                </a:solidFill>
                <a:latin typeface="Delicious Handrawn" pitchFamily="2" charset="0"/>
              </a:rPr>
              <a:t> Objects and Data in Frankfurt</a:t>
            </a:r>
            <a:endParaRPr lang="de-DE" sz="6000" dirty="0">
              <a:solidFill>
                <a:schemeClr val="bg1"/>
              </a:solidFill>
              <a:latin typeface="Delicious Handrawn" pitchFamily="2" charset="0"/>
            </a:endParaRP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77EB6806-C812-4F05-9826-8F031835F09F}"/>
              </a:ext>
            </a:extLst>
          </p:cNvPr>
          <p:cNvSpPr txBox="1"/>
          <p:nvPr/>
        </p:nvSpPr>
        <p:spPr>
          <a:xfrm>
            <a:off x="8293100" y="4959294"/>
            <a:ext cx="3403600" cy="120032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de-DE" sz="2400" dirty="0">
                <a:solidFill>
                  <a:schemeClr val="bg1"/>
                </a:solidFill>
              </a:rPr>
              <a:t>Zentrale Sammlungsdatenbank der Goethe-Universität</a:t>
            </a:r>
          </a:p>
        </p:txBody>
      </p:sp>
    </p:spTree>
    <p:extLst>
      <p:ext uri="{BB962C8B-B14F-4D97-AF65-F5344CB8AC3E}">
        <p14:creationId xmlns:p14="http://schemas.microsoft.com/office/powerpoint/2010/main" val="36029580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>
            <a:extLst>
              <a:ext uri="{FF2B5EF4-FFF2-40B4-BE49-F238E27FC236}">
                <a16:creationId xmlns:a16="http://schemas.microsoft.com/office/drawing/2014/main" id="{7392DE4B-1D21-4BBE-8016-0BC3603A31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97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Gruppieren 1" descr="DOLCE Logo">
            <a:extLst>
              <a:ext uri="{FF2B5EF4-FFF2-40B4-BE49-F238E27FC236}">
                <a16:creationId xmlns:a16="http://schemas.microsoft.com/office/drawing/2014/main" id="{466F881F-2C14-4C00-9E0E-C01E05737E0E}"/>
              </a:ext>
            </a:extLst>
          </p:cNvPr>
          <p:cNvGrpSpPr/>
          <p:nvPr/>
        </p:nvGrpSpPr>
        <p:grpSpPr>
          <a:xfrm>
            <a:off x="1921520" y="1502828"/>
            <a:ext cx="8348956" cy="2739211"/>
            <a:chOff x="1921520" y="1502828"/>
            <a:chExt cx="8348956" cy="2739211"/>
          </a:xfrm>
        </p:grpSpPr>
        <p:sp>
          <p:nvSpPr>
            <p:cNvPr id="3" name="Textfeld 2">
              <a:extLst>
                <a:ext uri="{FF2B5EF4-FFF2-40B4-BE49-F238E27FC236}">
                  <a16:creationId xmlns:a16="http://schemas.microsoft.com/office/drawing/2014/main" id="{34EB0113-E089-433F-B282-C8B4E5916AA9}"/>
                </a:ext>
              </a:extLst>
            </p:cNvPr>
            <p:cNvSpPr txBox="1"/>
            <p:nvPr/>
          </p:nvSpPr>
          <p:spPr>
            <a:xfrm>
              <a:off x="2420642" y="3718819"/>
              <a:ext cx="7350711" cy="523220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800" dirty="0">
                  <a:solidFill>
                    <a:schemeClr val="bg1"/>
                  </a:solidFill>
                  <a:latin typeface="Fira Sans Medium" panose="020B0603050000020004" pitchFamily="34" charset="0"/>
                  <a:ea typeface="Lato Semibold" panose="020F0502020204030203" pitchFamily="34" charset="0"/>
                  <a:cs typeface="Lato Semibold" panose="020F0502020204030203" pitchFamily="34" charset="0"/>
                </a:rPr>
                <a:t>DOLCE: Digital </a:t>
              </a:r>
              <a:r>
                <a:rPr lang="de-DE" sz="2800" dirty="0" err="1">
                  <a:solidFill>
                    <a:schemeClr val="bg1"/>
                  </a:solidFill>
                  <a:latin typeface="Fira Sans Medium" panose="020B0603050000020004" pitchFamily="34" charset="0"/>
                  <a:ea typeface="Lato Semibold" panose="020F0502020204030203" pitchFamily="34" charset="0"/>
                  <a:cs typeface="Lato Semibold" panose="020F0502020204030203" pitchFamily="34" charset="0"/>
                </a:rPr>
                <a:t>Object</a:t>
              </a:r>
              <a:r>
                <a:rPr lang="de-DE" sz="2800" dirty="0">
                  <a:solidFill>
                    <a:schemeClr val="bg1"/>
                  </a:solidFill>
                  <a:latin typeface="Fira Sans Medium" panose="020B0603050000020004" pitchFamily="34" charset="0"/>
                  <a:ea typeface="Lato Semibold" panose="020F0502020204030203" pitchFamily="34" charset="0"/>
                  <a:cs typeface="Lato Semibold" panose="020F0502020204030203" pitchFamily="34" charset="0"/>
                </a:rPr>
                <a:t> Learning </a:t>
              </a:r>
              <a:r>
                <a:rPr lang="de-DE" sz="2800" dirty="0" err="1">
                  <a:solidFill>
                    <a:schemeClr val="bg1"/>
                  </a:solidFill>
                  <a:latin typeface="Fira Sans Medium" panose="020B0603050000020004" pitchFamily="34" charset="0"/>
                  <a:ea typeface="Lato Semibold" panose="020F0502020204030203" pitchFamily="34" charset="0"/>
                  <a:cs typeface="Lato Semibold" panose="020F0502020204030203" pitchFamily="34" charset="0"/>
                </a:rPr>
                <a:t>Centre</a:t>
              </a:r>
              <a:endParaRPr lang="de-DE" sz="2800" dirty="0">
                <a:solidFill>
                  <a:schemeClr val="bg1"/>
                </a:solidFill>
                <a:latin typeface="Fira Sans Medium" panose="020B0603050000020004" pitchFamily="34" charset="0"/>
                <a:ea typeface="Lato Semibold" panose="020F0502020204030203" pitchFamily="34" charset="0"/>
                <a:cs typeface="Lato Semibold" panose="020F0502020204030203" pitchFamily="34" charset="0"/>
              </a:endParaRPr>
            </a:p>
          </p:txBody>
        </p:sp>
        <p:sp>
          <p:nvSpPr>
            <p:cNvPr id="4" name="Textfeld 3">
              <a:extLst>
                <a:ext uri="{FF2B5EF4-FFF2-40B4-BE49-F238E27FC236}">
                  <a16:creationId xmlns:a16="http://schemas.microsoft.com/office/drawing/2014/main" id="{543AEFDD-6590-48AF-8F2B-D5CF7C3222B9}"/>
                </a:ext>
              </a:extLst>
            </p:cNvPr>
            <p:cNvSpPr txBox="1"/>
            <p:nvPr/>
          </p:nvSpPr>
          <p:spPr>
            <a:xfrm>
              <a:off x="1921520" y="1502828"/>
              <a:ext cx="8348956" cy="2215991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3800" dirty="0">
                  <a:ln w="28575">
                    <a:gradFill>
                      <a:gsLst>
                        <a:gs pos="0">
                          <a:srgbClr val="007F5F"/>
                        </a:gs>
                        <a:gs pos="100000">
                          <a:srgbClr val="F2CC8F"/>
                        </a:gs>
                      </a:gsLst>
                      <a:lin ang="5400000" scaled="1"/>
                    </a:gradFill>
                  </a:ln>
                  <a:solidFill>
                    <a:schemeClr val="bg1"/>
                  </a:solidFill>
                  <a:latin typeface="Delicious Handrawn" pitchFamily="2" charset="0"/>
                </a:rPr>
                <a:t>DOLCE</a:t>
              </a:r>
            </a:p>
          </p:txBody>
        </p:sp>
      </p:grpSp>
      <p:sp>
        <p:nvSpPr>
          <p:cNvPr id="5" name="Titel 4">
            <a:extLst>
              <a:ext uri="{FF2B5EF4-FFF2-40B4-BE49-F238E27FC236}">
                <a16:creationId xmlns:a16="http://schemas.microsoft.com/office/drawing/2014/main" id="{DA68F954-F208-95C6-872C-E07E9FB3A08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-1325563"/>
            <a:ext cx="10515600" cy="132556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de-DE" dirty="0"/>
              <a:t>DOLCE(8)</a:t>
            </a:r>
          </a:p>
        </p:txBody>
      </p:sp>
    </p:spTree>
    <p:extLst>
      <p:ext uri="{BB962C8B-B14F-4D97-AF65-F5344CB8AC3E}">
        <p14:creationId xmlns:p14="http://schemas.microsoft.com/office/powerpoint/2010/main" val="3057274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Benutzerdefiniert 6">
      <a:majorFont>
        <a:latin typeface="Fira Sans Heavy"/>
        <a:ea typeface=""/>
        <a:cs typeface=""/>
      </a:majorFont>
      <a:minorFont>
        <a:latin typeface="Fira Sans Medium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189</Words>
  <Application>Microsoft Office PowerPoint</Application>
  <PresentationFormat>Breitbild</PresentationFormat>
  <Paragraphs>48</Paragraphs>
  <Slides>15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15</vt:i4>
      </vt:variant>
    </vt:vector>
  </HeadingPairs>
  <TitlesOfParts>
    <vt:vector size="22" baseType="lpstr">
      <vt:lpstr>Fira Sans Heavy</vt:lpstr>
      <vt:lpstr>Fira Sans Medium</vt:lpstr>
      <vt:lpstr>KG Turning Tables</vt:lpstr>
      <vt:lpstr>Arial</vt:lpstr>
      <vt:lpstr>Fira Sans SemiBold</vt:lpstr>
      <vt:lpstr>Delicious Handrawn</vt:lpstr>
      <vt:lpstr>Office</vt:lpstr>
      <vt:lpstr>DOLCE</vt:lpstr>
      <vt:lpstr>DOLCE(1)</vt:lpstr>
      <vt:lpstr>DOLCE(2)</vt:lpstr>
      <vt:lpstr>DOLCE(3)</vt:lpstr>
      <vt:lpstr>DOLCE(4)</vt:lpstr>
      <vt:lpstr>DOLCE(5)</vt:lpstr>
      <vt:lpstr>DOLCE(6)</vt:lpstr>
      <vt:lpstr>DOLCE(7)</vt:lpstr>
      <vt:lpstr>DOLCE(8)</vt:lpstr>
      <vt:lpstr>DOLCE(9)</vt:lpstr>
      <vt:lpstr>DOLCE(10)</vt:lpstr>
      <vt:lpstr>DOLCE(11)</vt:lpstr>
      <vt:lpstr>DOLCE(12)</vt:lpstr>
      <vt:lpstr>DOLCE(13)</vt:lpstr>
      <vt:lpstr>DOLCE(14)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Burger, Sebastian</dc:creator>
  <cp:lastModifiedBy>Qais Alftyani</cp:lastModifiedBy>
  <cp:revision>134</cp:revision>
  <dcterms:created xsi:type="dcterms:W3CDTF">2023-09-12T08:00:36Z</dcterms:created>
  <dcterms:modified xsi:type="dcterms:W3CDTF">2024-07-29T11:34:35Z</dcterms:modified>
</cp:coreProperties>
</file>