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6" r:id="rId2"/>
    <p:sldId id="316" r:id="rId3"/>
    <p:sldId id="333" r:id="rId4"/>
    <p:sldId id="339" r:id="rId5"/>
    <p:sldId id="336" r:id="rId6"/>
    <p:sldId id="338" r:id="rId7"/>
    <p:sldId id="321" r:id="rId8"/>
    <p:sldId id="341" r:id="rId9"/>
    <p:sldId id="342" r:id="rId10"/>
    <p:sldId id="335" r:id="rId11"/>
    <p:sldId id="326" r:id="rId12"/>
    <p:sldId id="278" r:id="rId13"/>
  </p:sldIdLst>
  <p:sldSz cx="18288000" cy="10287000"/>
  <p:notesSz cx="6858000" cy="9144000"/>
  <p:embeddedFontLst>
    <p:embeddedFont>
      <p:font typeface="DejaVu Sans Mono" panose="020B0604020202020204" charset="0"/>
      <p:regular r:id="rId14"/>
      <p:bold r:id="rId15"/>
      <p:italic r:id="rId16"/>
      <p:boldItalic r:id="rId17"/>
    </p:embeddedFont>
    <p:embeddedFont>
      <p:font typeface="Delicious Handrawn" panose="020B0604020202020204" charset="0"/>
      <p:regular r:id="rId18"/>
    </p:embeddedFont>
    <p:embeddedFont>
      <p:font typeface="Fira Sans" panose="020B0503050000020004" pitchFamily="34" charset="0"/>
      <p:regular r:id="rId19"/>
      <p:bold r:id="rId20"/>
      <p:italic r:id="rId21"/>
      <p:boldItalic r:id="rId22"/>
    </p:embeddedFont>
    <p:embeddedFont>
      <p:font typeface="Fira Sans Medium" panose="020B0603050000020004" pitchFamily="34" charset="0"/>
      <p:regular r:id="rId23"/>
      <p:italic r:id="rId24"/>
    </p:embeddedFont>
    <p:embeddedFont>
      <p:font typeface="Fira Sans SemiBold" panose="020B0603050000020004" pitchFamily="34" charset="0"/>
      <p:bold r:id="rId25"/>
      <p:boldItalic r:id="rId2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5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CC8F"/>
    <a:srgbClr val="262626"/>
    <a:srgbClr val="007F5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86441" autoAdjust="0"/>
  </p:normalViewPr>
  <p:slideViewPr>
    <p:cSldViewPr snapToGrid="0" showGuides="1">
      <p:cViewPr varScale="1">
        <p:scale>
          <a:sx n="47" d="100"/>
          <a:sy n="47" d="100"/>
        </p:scale>
        <p:origin x="72" y="309"/>
      </p:cViewPr>
      <p:guideLst>
        <p:guide orient="horz" pos="3285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de-DE"/>
              <a:t>Lost numbers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Sample A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Tabelle1!$F$6:$H$6</c:f>
              <c:strCache>
                <c:ptCount val="3"/>
                <c:pt idx="0">
                  <c:v>t1</c:v>
                </c:pt>
                <c:pt idx="1">
                  <c:v>t2</c:v>
                </c:pt>
                <c:pt idx="2">
                  <c:v>t3</c:v>
                </c:pt>
              </c:strCache>
            </c:strRef>
          </c:cat>
          <c:val>
            <c:numRef>
              <c:f>Tabelle1!$F$7:$H$7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5D-4A3D-BCBF-2E381F517381}"/>
            </c:ext>
          </c:extLst>
        </c:ser>
        <c:ser>
          <c:idx val="1"/>
          <c:order val="1"/>
          <c:tx>
            <c:v>Sample B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Tabelle1!$F$6:$H$6</c:f>
              <c:strCache>
                <c:ptCount val="3"/>
                <c:pt idx="0">
                  <c:v>t1</c:v>
                </c:pt>
                <c:pt idx="1">
                  <c:v>t2</c:v>
                </c:pt>
                <c:pt idx="2">
                  <c:v>t3</c:v>
                </c:pt>
              </c:strCache>
            </c:strRef>
          </c:cat>
          <c:val>
            <c:numRef>
              <c:f>Tabelle1!$F$8:$H$8</c:f>
              <c:numCache>
                <c:formatCode>General</c:formatCode>
                <c:ptCount val="3"/>
                <c:pt idx="0">
                  <c:v>16</c:v>
                </c:pt>
                <c:pt idx="1">
                  <c:v>23</c:v>
                </c:pt>
                <c:pt idx="2">
                  <c:v>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5D-4A3D-BCBF-2E381F5173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9523472"/>
        <c:axId val="2123130656"/>
      </c:lineChart>
      <c:catAx>
        <c:axId val="2129523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23130656"/>
        <c:crosses val="autoZero"/>
        <c:auto val="1"/>
        <c:lblAlgn val="ctr"/>
        <c:lblOffset val="100"/>
        <c:noMultiLvlLbl val="0"/>
      </c:catAx>
      <c:valAx>
        <c:axId val="2123130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295234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24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D5DEF32-A0D6-3B93-CE05-F7EF1A31FB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DOLCE, Mit Daten umgehen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4237898" y="2715067"/>
            <a:ext cx="9812204" cy="4108817"/>
            <a:chOff x="4596809" y="2507319"/>
            <a:chExt cx="9812204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4596809" y="5785139"/>
              <a:ext cx="9812204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Mit Daten umgehen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5A0B92F-5840-9403-E423-C66883CC3E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DOLCE(9)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2841219" y="4589502"/>
            <a:ext cx="12605559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Umgang mit sensiblen Objekten</a:t>
            </a:r>
          </a:p>
        </p:txBody>
      </p:sp>
    </p:spTree>
    <p:extLst>
      <p:ext uri="{BB962C8B-B14F-4D97-AF65-F5344CB8AC3E}">
        <p14:creationId xmlns:p14="http://schemas.microsoft.com/office/powerpoint/2010/main" val="311664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962426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F0CD10F1-6434-E2C7-AD11-24C2F340A5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DOLCE(10)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AA70202-569C-E9FF-E8FF-0C7C4849D5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DOLCE(11)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CD8AE3D-73D0-E78A-F55F-1797334136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5241528" y="472231"/>
            <a:ext cx="7804942" cy="32778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207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0E69601-0D5F-4E91-B1BD-E735432CA46E}"/>
              </a:ext>
            </a:extLst>
          </p:cNvPr>
          <p:cNvSpPr txBox="1"/>
          <p:nvPr/>
        </p:nvSpPr>
        <p:spPr>
          <a:xfrm>
            <a:off x="4237897" y="3744602"/>
            <a:ext cx="9812204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- Mit Daten umgehen -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5973234"/>
            <a:ext cx="15907664" cy="3277820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/>
          <p:nvPr/>
        </p:nvSpPr>
        <p:spPr>
          <a:xfrm>
            <a:off x="1556951" y="6383284"/>
            <a:ext cx="15178988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FAIR-Prinzipien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CARE-Prinzipien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Umgang mit sensiblen Objekten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A7CD9FE-FEA7-F077-F8B0-EE867AC8DB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DOLCE(2)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FAIR-Prinzipien</a:t>
            </a:r>
          </a:p>
        </p:txBody>
      </p:sp>
    </p:spTree>
    <p:extLst>
      <p:ext uri="{BB962C8B-B14F-4D97-AF65-F5344CB8AC3E}">
        <p14:creationId xmlns:p14="http://schemas.microsoft.com/office/powerpoint/2010/main" val="97534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2B38DA86-6B75-475E-9D2B-AD845AF5F6E9}"/>
              </a:ext>
            </a:extLst>
          </p:cNvPr>
          <p:cNvSpPr txBox="1"/>
          <p:nvPr/>
        </p:nvSpPr>
        <p:spPr>
          <a:xfrm>
            <a:off x="9753598" y="560493"/>
            <a:ext cx="8178802" cy="39703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import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sys</a:t>
            </a:r>
            <a:endParaRPr lang="de-DE" dirty="0">
              <a:solidFill>
                <a:schemeClr val="bg1"/>
              </a:solidFill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  <a:p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from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SPARQLWrapper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import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SPARQLWrapper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, JSON</a:t>
            </a:r>
          </a:p>
          <a:p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</a:p>
          <a:p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endpoint_url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= "https://query.wikidata.org/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"</a:t>
            </a:r>
          </a:p>
          <a:p>
            <a:endParaRPr lang="de-DE" dirty="0">
              <a:solidFill>
                <a:schemeClr val="bg1"/>
              </a:solidFill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  <a:p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def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get_results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(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endpoint_url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,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query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):</a:t>
            </a:r>
          </a:p>
          <a:p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      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user_agent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= "WDQS-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example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Python/%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s.%s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" % (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sys.version_info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[0],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sys.version_info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[1])</a:t>
            </a:r>
          </a:p>
          <a:p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       # TODO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adjust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user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agent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;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see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https://w.wiki/CX6</a:t>
            </a:r>
          </a:p>
          <a:p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      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=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SPARQLWrapper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(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endpoint_url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,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agent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=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user_agent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)</a:t>
            </a:r>
          </a:p>
          <a:p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      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sparql.setQuery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(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query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)</a:t>
            </a:r>
          </a:p>
          <a:p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      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sparql.setReturnFormat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(JSON)</a:t>
            </a:r>
          </a:p>
          <a:p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      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return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sparql.query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().</a:t>
            </a:r>
            <a:r>
              <a:rPr lang="de-DE" dirty="0" err="1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convert</a:t>
            </a:r>
            <a:r>
              <a:rPr lang="de-DE" dirty="0">
                <a:solidFill>
                  <a:schemeClr val="bg1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()</a:t>
            </a:r>
          </a:p>
        </p:txBody>
      </p:sp>
      <p:graphicFrame>
        <p:nvGraphicFramePr>
          <p:cNvPr id="10" name="Diagramm 9" descr="Diagramm: Lost numbers">
            <a:extLst>
              <a:ext uri="{FF2B5EF4-FFF2-40B4-BE49-F238E27FC236}">
                <a16:creationId xmlns:a16="http://schemas.microsoft.com/office/drawing/2014/main" id="{B5E989AB-49DD-4EEB-8A1F-BBC56D4A34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5039464"/>
              </p:ext>
            </p:extLst>
          </p:nvPr>
        </p:nvGraphicFramePr>
        <p:xfrm>
          <a:off x="9753598" y="4819226"/>
          <a:ext cx="8178802" cy="4907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Grafik 3" descr="Screenshot von Datenbankwebseite ">
            <a:extLst>
              <a:ext uri="{FF2B5EF4-FFF2-40B4-BE49-F238E27FC236}">
                <a16:creationId xmlns:a16="http://schemas.microsoft.com/office/drawing/2014/main" id="{9F0D66B4-C808-489C-ACBA-128FAE30FC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7209"/>
          <a:stretch/>
        </p:blipFill>
        <p:spPr>
          <a:xfrm>
            <a:off x="800758" y="559541"/>
            <a:ext cx="7248716" cy="9166966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0A584A7C-47BB-42BA-35B5-ECE9F1FA50B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DOLCE(3)</a:t>
            </a:r>
          </a:p>
        </p:txBody>
      </p:sp>
    </p:spTree>
    <p:extLst>
      <p:ext uri="{BB962C8B-B14F-4D97-AF65-F5344CB8AC3E}">
        <p14:creationId xmlns:p14="http://schemas.microsoft.com/office/powerpoint/2010/main" val="398859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2554D9-762B-844E-7703-4723504FEBE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DOLCE(4)</a:t>
            </a:r>
          </a:p>
        </p:txBody>
      </p:sp>
      <p:pic>
        <p:nvPicPr>
          <p:cNvPr id="3" name="Grafik 2" descr="Grafik Fair Data Principles">
            <a:extLst>
              <a:ext uri="{FF2B5EF4-FFF2-40B4-BE49-F238E27FC236}">
                <a16:creationId xmlns:a16="http://schemas.microsoft.com/office/drawing/2014/main" id="{373F7E3D-4B5D-47F5-B4CD-15A6B8BA6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647" y="2922816"/>
            <a:ext cx="11052706" cy="432349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54CA5E5-FAB5-46F0-B5CA-30A18FDED953}"/>
              </a:ext>
            </a:extLst>
          </p:cNvPr>
          <p:cNvSpPr txBox="1"/>
          <p:nvPr/>
        </p:nvSpPr>
        <p:spPr>
          <a:xfrm>
            <a:off x="11396133" y="2413658"/>
            <a:ext cx="327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chemeClr val="bg1"/>
                </a:solidFill>
                <a:latin typeface="Fira Sans" panose="020B0503050000020004" pitchFamily="34" charset="0"/>
              </a:rPr>
              <a:t>© FOSTER Open Science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89F74DB-15B3-475A-AB78-C18A5A01EDBE}"/>
              </a:ext>
            </a:extLst>
          </p:cNvPr>
          <p:cNvSpPr txBox="1"/>
          <p:nvPr/>
        </p:nvSpPr>
        <p:spPr>
          <a:xfrm>
            <a:off x="4284134" y="7755465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F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0C9878D-8C87-4388-B602-E8A4B8C39678}"/>
              </a:ext>
            </a:extLst>
          </p:cNvPr>
          <p:cNvSpPr txBox="1"/>
          <p:nvPr/>
        </p:nvSpPr>
        <p:spPr>
          <a:xfrm>
            <a:off x="7258314" y="7755466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8CCB561-E8E4-4C6D-8E82-151E92255CE9}"/>
              </a:ext>
            </a:extLst>
          </p:cNvPr>
          <p:cNvSpPr txBox="1"/>
          <p:nvPr/>
        </p:nvSpPr>
        <p:spPr>
          <a:xfrm>
            <a:off x="9866047" y="7755466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I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B150206-F692-4E81-8654-D5C657295BE0}"/>
              </a:ext>
            </a:extLst>
          </p:cNvPr>
          <p:cNvSpPr txBox="1"/>
          <p:nvPr/>
        </p:nvSpPr>
        <p:spPr>
          <a:xfrm>
            <a:off x="12473780" y="7755465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7667834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BE46C1D-0C75-2972-8CF1-AFD5D398E2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89F74DB-15B3-475A-AB78-C18A5A01EDBE}"/>
              </a:ext>
            </a:extLst>
          </p:cNvPr>
          <p:cNvSpPr txBox="1"/>
          <p:nvPr/>
        </p:nvSpPr>
        <p:spPr>
          <a:xfrm>
            <a:off x="1998134" y="958284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F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D9E96DE-59DD-4665-B5E5-34F5B5C89400}"/>
              </a:ext>
            </a:extLst>
          </p:cNvPr>
          <p:cNvSpPr txBox="1"/>
          <p:nvPr/>
        </p:nvSpPr>
        <p:spPr>
          <a:xfrm>
            <a:off x="4040716" y="1204505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Fira Sans" panose="020B0503050000020004" pitchFamily="34" charset="0"/>
              </a:rPr>
              <a:t>Auffindbar (eindeutige Adresse)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0C9878D-8C87-4388-B602-E8A4B8C39678}"/>
              </a:ext>
            </a:extLst>
          </p:cNvPr>
          <p:cNvSpPr txBox="1"/>
          <p:nvPr/>
        </p:nvSpPr>
        <p:spPr>
          <a:xfrm>
            <a:off x="1998134" y="3369356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A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AF0A0AC-CFA3-410E-8231-2FDE11A657E1}"/>
              </a:ext>
            </a:extLst>
          </p:cNvPr>
          <p:cNvSpPr txBox="1"/>
          <p:nvPr/>
        </p:nvSpPr>
        <p:spPr>
          <a:xfrm>
            <a:off x="4040716" y="3615577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Fira Sans" panose="020B0503050000020004" pitchFamily="34" charset="0"/>
              </a:rPr>
              <a:t>Zugänglich (festgelegter Weg, verschlagwortet)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8CCB561-E8E4-4C6D-8E82-151E92255CE9}"/>
              </a:ext>
            </a:extLst>
          </p:cNvPr>
          <p:cNvSpPr txBox="1"/>
          <p:nvPr/>
        </p:nvSpPr>
        <p:spPr>
          <a:xfrm>
            <a:off x="1998134" y="5780428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I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587F44A-3687-4604-9633-C1DA0BD2BA7D}"/>
              </a:ext>
            </a:extLst>
          </p:cNvPr>
          <p:cNvSpPr txBox="1"/>
          <p:nvPr/>
        </p:nvSpPr>
        <p:spPr>
          <a:xfrm>
            <a:off x="4040716" y="6026649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Fira Sans" panose="020B0503050000020004" pitchFamily="34" charset="0"/>
              </a:rPr>
              <a:t>Interoperabel (nachvollziehbar, verständlich)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B150206-F692-4E81-8654-D5C657295BE0}"/>
              </a:ext>
            </a:extLst>
          </p:cNvPr>
          <p:cNvSpPr txBox="1"/>
          <p:nvPr/>
        </p:nvSpPr>
        <p:spPr>
          <a:xfrm>
            <a:off x="1998134" y="8191501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93B5C4-5E8F-4631-8221-DFE7FFEE9423}"/>
              </a:ext>
            </a:extLst>
          </p:cNvPr>
          <p:cNvSpPr txBox="1"/>
          <p:nvPr/>
        </p:nvSpPr>
        <p:spPr>
          <a:xfrm>
            <a:off x="4040716" y="8437722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Fira Sans" panose="020B0503050000020004" pitchFamily="34" charset="0"/>
              </a:rPr>
              <a:t>Wiederverwendbar (dokumentiert, verwertbar)</a:t>
            </a:r>
          </a:p>
        </p:txBody>
      </p:sp>
    </p:spTree>
    <p:extLst>
      <p:ext uri="{BB962C8B-B14F-4D97-AF65-F5344CB8AC3E}">
        <p14:creationId xmlns:p14="http://schemas.microsoft.com/office/powerpoint/2010/main" val="3864371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8B884F9-8DA3-AADA-4754-6843F86E24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DOLCE(6)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CARE-Prinzipien</a:t>
            </a:r>
          </a:p>
        </p:txBody>
      </p:sp>
    </p:spTree>
    <p:extLst>
      <p:ext uri="{BB962C8B-B14F-4D97-AF65-F5344CB8AC3E}">
        <p14:creationId xmlns:p14="http://schemas.microsoft.com/office/powerpoint/2010/main" val="14591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841B987-F658-CADE-4FF1-9AA059541B6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DOLCE(7)</a:t>
            </a:r>
          </a:p>
        </p:txBody>
      </p:sp>
      <p:grpSp>
        <p:nvGrpSpPr>
          <p:cNvPr id="2" name="Gruppieren 1" descr="FAIR">
            <a:extLst>
              <a:ext uri="{FF2B5EF4-FFF2-40B4-BE49-F238E27FC236}">
                <a16:creationId xmlns:a16="http://schemas.microsoft.com/office/drawing/2014/main" id="{B0673BB3-F1D0-4002-B30B-A1C550C9BB67}"/>
              </a:ext>
            </a:extLst>
          </p:cNvPr>
          <p:cNvGrpSpPr/>
          <p:nvPr/>
        </p:nvGrpSpPr>
        <p:grpSpPr>
          <a:xfrm>
            <a:off x="4284134" y="2322651"/>
            <a:ext cx="9719732" cy="1200330"/>
            <a:chOff x="4379384" y="2322650"/>
            <a:chExt cx="9719732" cy="1200330"/>
          </a:xfrm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F89F74DB-15B3-475A-AB78-C18A5A01EDBE}"/>
                </a:ext>
              </a:extLst>
            </p:cNvPr>
            <p:cNvSpPr txBox="1"/>
            <p:nvPr/>
          </p:nvSpPr>
          <p:spPr>
            <a:xfrm>
              <a:off x="4379384" y="2322650"/>
              <a:ext cx="15300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200" dirty="0">
                  <a:solidFill>
                    <a:schemeClr val="bg1"/>
                  </a:solidFill>
                  <a:latin typeface="Fira Sans SemiBold" panose="020B0603050000020004" pitchFamily="34" charset="0"/>
                </a:rPr>
                <a:t>F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20C9878D-8C87-4388-B602-E8A4B8C39678}"/>
                </a:ext>
              </a:extLst>
            </p:cNvPr>
            <p:cNvSpPr txBox="1"/>
            <p:nvPr/>
          </p:nvSpPr>
          <p:spPr>
            <a:xfrm>
              <a:off x="7109266" y="2322651"/>
              <a:ext cx="15300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200" dirty="0">
                  <a:solidFill>
                    <a:schemeClr val="bg1"/>
                  </a:solidFill>
                  <a:latin typeface="Fira Sans SemiBold" panose="020B0603050000020004" pitchFamily="34" charset="0"/>
                </a:rPr>
                <a:t>A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38CCB561-E8E4-4C6D-8E82-151E92255CE9}"/>
                </a:ext>
              </a:extLst>
            </p:cNvPr>
            <p:cNvSpPr txBox="1"/>
            <p:nvPr/>
          </p:nvSpPr>
          <p:spPr>
            <a:xfrm>
              <a:off x="9839148" y="2322651"/>
              <a:ext cx="15300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200" dirty="0">
                  <a:solidFill>
                    <a:schemeClr val="bg1"/>
                  </a:solidFill>
                  <a:latin typeface="Fira Sans SemiBold" panose="020B0603050000020004" pitchFamily="34" charset="0"/>
                </a:rPr>
                <a:t>I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B150206-F692-4E81-8654-D5C657295BE0}"/>
                </a:ext>
              </a:extLst>
            </p:cNvPr>
            <p:cNvSpPr txBox="1"/>
            <p:nvPr/>
          </p:nvSpPr>
          <p:spPr>
            <a:xfrm>
              <a:off x="12569030" y="2322650"/>
              <a:ext cx="15300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200" dirty="0">
                  <a:solidFill>
                    <a:schemeClr val="bg1"/>
                  </a:solidFill>
                  <a:latin typeface="Fira Sans SemiBold" panose="020B0603050000020004" pitchFamily="34" charset="0"/>
                </a:rPr>
                <a:t>R</a:t>
              </a:r>
            </a:p>
          </p:txBody>
        </p:sp>
      </p:grpSp>
      <p:sp>
        <p:nvSpPr>
          <p:cNvPr id="18" name="Textfeld 17">
            <a:extLst>
              <a:ext uri="{FF2B5EF4-FFF2-40B4-BE49-F238E27FC236}">
                <a16:creationId xmlns:a16="http://schemas.microsoft.com/office/drawing/2014/main" id="{FCF035DA-D9C3-4110-B2C8-041DB7F5882E}"/>
              </a:ext>
            </a:extLst>
          </p:cNvPr>
          <p:cNvSpPr txBox="1"/>
          <p:nvPr/>
        </p:nvSpPr>
        <p:spPr>
          <a:xfrm>
            <a:off x="8378957" y="4169311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&amp;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E780402-6B63-4C7C-9BC5-41D7177FC468}"/>
              </a:ext>
            </a:extLst>
          </p:cNvPr>
          <p:cNvSpPr txBox="1"/>
          <p:nvPr/>
        </p:nvSpPr>
        <p:spPr>
          <a:xfrm>
            <a:off x="4284134" y="6015971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C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D61FFF2-B0F8-4E48-BBA5-2BD8FA47F088}"/>
              </a:ext>
            </a:extLst>
          </p:cNvPr>
          <p:cNvSpPr txBox="1"/>
          <p:nvPr/>
        </p:nvSpPr>
        <p:spPr>
          <a:xfrm>
            <a:off x="7014016" y="6015972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A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755531A-571B-4202-BB5D-BFA73064D56A}"/>
              </a:ext>
            </a:extLst>
          </p:cNvPr>
          <p:cNvSpPr txBox="1"/>
          <p:nvPr/>
        </p:nvSpPr>
        <p:spPr>
          <a:xfrm>
            <a:off x="9743898" y="6015972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5BC4CB2-EC77-48FD-A3D1-330900F0B0F8}"/>
              </a:ext>
            </a:extLst>
          </p:cNvPr>
          <p:cNvSpPr txBox="1"/>
          <p:nvPr/>
        </p:nvSpPr>
        <p:spPr>
          <a:xfrm>
            <a:off x="12473780" y="6015971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614246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E63BA07-4BF6-A17A-BC57-35CEEC92E6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DOLCE(8)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89F74DB-15B3-475A-AB78-C18A5A01EDBE}"/>
              </a:ext>
            </a:extLst>
          </p:cNvPr>
          <p:cNvSpPr txBox="1"/>
          <p:nvPr/>
        </p:nvSpPr>
        <p:spPr>
          <a:xfrm>
            <a:off x="1998134" y="958284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C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D9E96DE-59DD-4665-B5E5-34F5B5C89400}"/>
              </a:ext>
            </a:extLst>
          </p:cNvPr>
          <p:cNvSpPr txBox="1"/>
          <p:nvPr/>
        </p:nvSpPr>
        <p:spPr>
          <a:xfrm>
            <a:off x="4040716" y="1204505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Fira Sans" panose="020B0503050000020004" pitchFamily="34" charset="0"/>
              </a:rPr>
              <a:t>Collective Benefit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0C9878D-8C87-4388-B602-E8A4B8C39678}"/>
              </a:ext>
            </a:extLst>
          </p:cNvPr>
          <p:cNvSpPr txBox="1"/>
          <p:nvPr/>
        </p:nvSpPr>
        <p:spPr>
          <a:xfrm>
            <a:off x="1998134" y="3369356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A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AF0A0AC-CFA3-410E-8231-2FDE11A657E1}"/>
              </a:ext>
            </a:extLst>
          </p:cNvPr>
          <p:cNvSpPr txBox="1"/>
          <p:nvPr/>
        </p:nvSpPr>
        <p:spPr>
          <a:xfrm>
            <a:off x="4040716" y="3615577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Fira Sans" panose="020B0503050000020004" pitchFamily="34" charset="0"/>
              </a:rPr>
              <a:t>Authority </a:t>
            </a:r>
            <a:r>
              <a:rPr lang="de-DE" sz="4000" dirty="0" err="1">
                <a:solidFill>
                  <a:schemeClr val="bg1"/>
                </a:solidFill>
                <a:latin typeface="Fira Sans" panose="020B0503050000020004" pitchFamily="34" charset="0"/>
              </a:rPr>
              <a:t>of</a:t>
            </a:r>
            <a:r>
              <a:rPr lang="de-DE" sz="4000" dirty="0">
                <a:solidFill>
                  <a:schemeClr val="bg1"/>
                </a:solidFill>
                <a:latin typeface="Fira Sans" panose="020B0503050000020004" pitchFamily="34" charset="0"/>
              </a:rPr>
              <a:t> Control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8CCB561-E8E4-4C6D-8E82-151E92255CE9}"/>
              </a:ext>
            </a:extLst>
          </p:cNvPr>
          <p:cNvSpPr txBox="1"/>
          <p:nvPr/>
        </p:nvSpPr>
        <p:spPr>
          <a:xfrm>
            <a:off x="1998134" y="5780428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587F44A-3687-4604-9633-C1DA0BD2BA7D}"/>
              </a:ext>
            </a:extLst>
          </p:cNvPr>
          <p:cNvSpPr txBox="1"/>
          <p:nvPr/>
        </p:nvSpPr>
        <p:spPr>
          <a:xfrm>
            <a:off x="4040716" y="6026649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 err="1">
                <a:solidFill>
                  <a:schemeClr val="bg1"/>
                </a:solidFill>
                <a:latin typeface="Fira Sans" panose="020B0503050000020004" pitchFamily="34" charset="0"/>
              </a:rPr>
              <a:t>Responsibility</a:t>
            </a:r>
            <a:endParaRPr lang="de-DE" sz="4000" dirty="0">
              <a:solidFill>
                <a:schemeClr val="bg1"/>
              </a:solidFill>
              <a:latin typeface="Fira Sans" panose="020B050305000002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B150206-F692-4E81-8654-D5C657295BE0}"/>
              </a:ext>
            </a:extLst>
          </p:cNvPr>
          <p:cNvSpPr txBox="1"/>
          <p:nvPr/>
        </p:nvSpPr>
        <p:spPr>
          <a:xfrm>
            <a:off x="1998134" y="8191501"/>
            <a:ext cx="153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>
                <a:solidFill>
                  <a:schemeClr val="bg1"/>
                </a:solidFill>
                <a:latin typeface="Fira Sans SemiBold" panose="020B0603050000020004" pitchFamily="34" charset="0"/>
              </a:rPr>
              <a:t>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93B5C4-5E8F-4631-8221-DFE7FFEE9423}"/>
              </a:ext>
            </a:extLst>
          </p:cNvPr>
          <p:cNvSpPr txBox="1"/>
          <p:nvPr/>
        </p:nvSpPr>
        <p:spPr>
          <a:xfrm>
            <a:off x="4040716" y="8437722"/>
            <a:ext cx="122491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4000" dirty="0" err="1">
                <a:solidFill>
                  <a:schemeClr val="bg1"/>
                </a:solidFill>
                <a:latin typeface="Fira Sans" panose="020B0503050000020004" pitchFamily="34" charset="0"/>
              </a:rPr>
              <a:t>Ethics</a:t>
            </a:r>
            <a:endParaRPr lang="de-DE" sz="4000" dirty="0">
              <a:solidFill>
                <a:schemeClr val="bg1"/>
              </a:solidFill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210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260</Words>
  <Application>Microsoft Office PowerPoint</Application>
  <PresentationFormat>Benutzerdefiniert</PresentationFormat>
  <Paragraphs>72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1" baseType="lpstr">
      <vt:lpstr>Fira Sans</vt:lpstr>
      <vt:lpstr>Delicious Handrawn</vt:lpstr>
      <vt:lpstr>Calibri</vt:lpstr>
      <vt:lpstr>Arial</vt:lpstr>
      <vt:lpstr>Fira Sans SemiBold</vt:lpstr>
      <vt:lpstr>Fira Sans Medium</vt:lpstr>
      <vt:lpstr>DejaVu Sans Mono</vt:lpstr>
      <vt:lpstr>Calibri Light</vt:lpstr>
      <vt:lpstr>Office</vt:lpstr>
      <vt:lpstr>DOLCE</vt:lpstr>
      <vt:lpstr>DOLCE(1)</vt:lpstr>
      <vt:lpstr>DOLCE(2)</vt:lpstr>
      <vt:lpstr>DOLCE(3)</vt:lpstr>
      <vt:lpstr>DOLCE(4)</vt:lpstr>
      <vt:lpstr>DOLCE(5)</vt:lpstr>
      <vt:lpstr>DOLCE(6)</vt:lpstr>
      <vt:lpstr>DOLCE(7)</vt:lpstr>
      <vt:lpstr>DOLCE(8)</vt:lpstr>
      <vt:lpstr>DOLCE(9)</vt:lpstr>
      <vt:lpstr>DOLCE(10)</vt:lpstr>
      <vt:lpstr>DOLCE(11)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207</cp:revision>
  <dcterms:created xsi:type="dcterms:W3CDTF">2023-09-12T08:00:36Z</dcterms:created>
  <dcterms:modified xsi:type="dcterms:W3CDTF">2024-07-29T13:10:25Z</dcterms:modified>
</cp:coreProperties>
</file>