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87" r:id="rId5"/>
    <p:sldId id="288" r:id="rId6"/>
    <p:sldId id="285" r:id="rId7"/>
    <p:sldId id="286" r:id="rId8"/>
    <p:sldId id="266" r:id="rId9"/>
    <p:sldId id="262" r:id="rId10"/>
    <p:sldId id="270" r:id="rId11"/>
    <p:sldId id="271" r:id="rId12"/>
    <p:sldId id="283" r:id="rId13"/>
    <p:sldId id="274" r:id="rId14"/>
    <p:sldId id="281" r:id="rId15"/>
    <p:sldId id="289" r:id="rId16"/>
    <p:sldId id="293" r:id="rId17"/>
    <p:sldId id="294" r:id="rId18"/>
    <p:sldId id="295" r:id="rId19"/>
    <p:sldId id="282" r:id="rId20"/>
    <p:sldId id="291" r:id="rId21"/>
    <p:sldId id="292" r:id="rId22"/>
    <p:sldId id="297" r:id="rId23"/>
    <p:sldId id="298" r:id="rId24"/>
    <p:sldId id="290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2395"/>
    <a:srgbClr val="68514C"/>
    <a:srgbClr val="7165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0" autoAdjust="0"/>
    <p:restoredTop sz="86441" autoAdjust="0"/>
  </p:normalViewPr>
  <p:slideViewPr>
    <p:cSldViewPr snapToGrid="0">
      <p:cViewPr varScale="1">
        <p:scale>
          <a:sx n="71" d="100"/>
          <a:sy n="71" d="100"/>
        </p:scale>
        <p:origin x="51" y="75"/>
      </p:cViewPr>
      <p:guideLst/>
    </p:cSldViewPr>
  </p:slideViewPr>
  <p:outlineViewPr>
    <p:cViewPr>
      <p:scale>
        <a:sx n="33" d="100"/>
        <a:sy n="33" d="100"/>
      </p:scale>
      <p:origin x="0" y="-3723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70869-3335-4348-B5E3-A7868E8AFC45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6A7E5-CE2D-417A-957D-39947F3B262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11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06A7E5-CE2D-417A-957D-39947F3B2620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32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06A7E5-CE2D-417A-957D-39947F3B2620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2404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875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25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689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767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668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3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321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143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800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614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90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CD607-D2D3-42F2-BE1D-2D40D8976967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171D7-ACC7-4752-A60F-5CC6248A85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17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16/B978-0-12-382225-3.00362-5" TargetMode="External"/><Relationship Id="rId3" Type="http://schemas.openxmlformats.org/officeDocument/2006/relationships/image" Target="../media/image120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0" Type="http://schemas.openxmlformats.org/officeDocument/2006/relationships/image" Target="../media/image8.jpe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i.org/10.1016/B978-0-12-382225-3.00362-5" TargetMode="Externa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B978-0-12-382225-3.00362-5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j9szNkmu7c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5DG7HCoKV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F9UlTYR5d0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CacbAL_lahs" TargetMode="External"/><Relationship Id="rId3" Type="http://schemas.openxmlformats.org/officeDocument/2006/relationships/hyperlink" Target="https://www.eumetsat.int/satellites-instruments" TargetMode="External"/><Relationship Id="rId7" Type="http://schemas.openxmlformats.org/officeDocument/2006/relationships/hyperlink" Target="https://www.youtube.com/watch?v=dSnVJr6ZQ6M&amp;list=PLB7XYEK5KkhrlxddeUOht-LmgnZ-PMB31&amp;index=1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5H_OncVxeSM" TargetMode="External"/><Relationship Id="rId11" Type="http://schemas.openxmlformats.org/officeDocument/2006/relationships/hyperlink" Target="https://www.giss.nasa.gov/tools/panoply/" TargetMode="External"/><Relationship Id="rId5" Type="http://schemas.openxmlformats.org/officeDocument/2006/relationships/hyperlink" Target="https://youtu.be/ZRxB5mSassg?list=PLOQg9n6Apif1HPiQfv3u_9ZJm5o4MxhY3" TargetMode="External"/><Relationship Id="rId10" Type="http://schemas.openxmlformats.org/officeDocument/2006/relationships/hyperlink" Target="https://www.youtube.com/watch?v=XqoetylQAIY" TargetMode="External"/><Relationship Id="rId4" Type="http://schemas.openxmlformats.org/officeDocument/2006/relationships/hyperlink" Target="https://www.esa.int/Enabling_Support/Space_Transportation/Types_of_orbits" TargetMode="External"/><Relationship Id="rId9" Type="http://schemas.openxmlformats.org/officeDocument/2006/relationships/hyperlink" Target="https://www.youtube.com/watch?v=E3XBb1D6dUM&amp;list=PLOQg9n6Apif1HPiQfv3u_9ZJm5o4MxhY3&amp;index=61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hyperlink" Target="https://doi.org/10.1016/B978-0-12-382225-3.00362-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Satellitendaten in der Klimatologie</a:t>
            </a:r>
          </a:p>
        </p:txBody>
      </p:sp>
    </p:spTree>
    <p:extLst>
      <p:ext uri="{BB962C8B-B14F-4D97-AF65-F5344CB8AC3E}">
        <p14:creationId xmlns:p14="http://schemas.microsoft.com/office/powerpoint/2010/main" val="332857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2584" y="5041658"/>
            <a:ext cx="5795803" cy="144616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Example 2:A satellite in geosynchronous orbit has the same angular velocity as the earth:𝜉 = 2𝜋𝑇 = 7.292115×10−5 𝑟𝑎𝑑𝑠The radius for this orbit is 42 164 km (35 786 km above the Earth's surface).</a:t>
            </a:r>
            <a:endParaRPr lang="de-DE" dirty="0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200" y="3377474"/>
            <a:ext cx="5795803" cy="144616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92357" y="1543495"/>
            <a:ext cx="3314295" cy="1761295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200" y="1872225"/>
            <a:ext cx="5795803" cy="1200381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 descr="Screenshot with text: Example 2"/>
              <p:cNvSpPr txBox="1"/>
              <p:nvPr/>
            </p:nvSpPr>
            <p:spPr>
              <a:xfrm>
                <a:off x="838200" y="5128511"/>
                <a:ext cx="5691475" cy="1272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300" b="1" dirty="0"/>
                  <a:t>Example 2:</a:t>
                </a:r>
              </a:p>
              <a:p>
                <a:endParaRPr lang="de-DE" sz="1300" dirty="0"/>
              </a:p>
              <a:p>
                <a:pPr/>
                <a:r>
                  <a:rPr lang="de-DE" sz="1300" dirty="0"/>
                  <a:t>A </a:t>
                </a:r>
                <a:r>
                  <a:rPr lang="de-DE" sz="1300" dirty="0" err="1"/>
                  <a:t>satellite</a:t>
                </a:r>
                <a:r>
                  <a:rPr lang="de-DE" sz="1300" dirty="0"/>
                  <a:t> in </a:t>
                </a:r>
                <a:r>
                  <a:rPr lang="de-DE" sz="1300" dirty="0" err="1"/>
                  <a:t>geosynchronous</a:t>
                </a:r>
                <a:r>
                  <a:rPr lang="de-DE" sz="1300" dirty="0"/>
                  <a:t> </a:t>
                </a:r>
                <a:r>
                  <a:rPr lang="de-DE" sz="1300" dirty="0" err="1"/>
                  <a:t>orbit</a:t>
                </a:r>
                <a:r>
                  <a:rPr lang="de-DE" sz="1300" dirty="0"/>
                  <a:t> </a:t>
                </a:r>
                <a:r>
                  <a:rPr lang="de-DE" sz="1300" dirty="0" err="1"/>
                  <a:t>has</a:t>
                </a:r>
                <a:r>
                  <a:rPr lang="de-DE" sz="1300" dirty="0"/>
                  <a:t> </a:t>
                </a:r>
                <a:r>
                  <a:rPr lang="de-DE" sz="1300" dirty="0" err="1"/>
                  <a:t>the</a:t>
                </a:r>
                <a:r>
                  <a:rPr lang="de-DE" sz="1300" dirty="0"/>
                  <a:t> same angular </a:t>
                </a:r>
                <a:r>
                  <a:rPr lang="de-DE" sz="1300" dirty="0" err="1"/>
                  <a:t>velocity</a:t>
                </a:r>
                <a:r>
                  <a:rPr lang="de-DE" sz="1300" dirty="0"/>
                  <a:t> </a:t>
                </a:r>
                <a:r>
                  <a:rPr lang="de-DE" sz="1300" dirty="0" err="1"/>
                  <a:t>as</a:t>
                </a:r>
                <a:r>
                  <a:rPr lang="de-DE" sz="1300" dirty="0"/>
                  <a:t> </a:t>
                </a:r>
                <a:r>
                  <a:rPr lang="de-DE" sz="1300" dirty="0" err="1"/>
                  <a:t>the</a:t>
                </a:r>
                <a:r>
                  <a:rPr lang="de-DE" sz="1300" dirty="0"/>
                  <a:t> </a:t>
                </a:r>
                <a:r>
                  <a:rPr lang="de-DE" sz="1300" dirty="0" err="1"/>
                  <a:t>earth</a:t>
                </a:r>
                <a:r>
                  <a:rPr lang="de-DE" sz="1300" dirty="0"/>
                  <a:t>: </a:t>
                </a:r>
                <a:br>
                  <a:rPr lang="de-DE" sz="1300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3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𝜉</m:t>
                      </m:r>
                      <m:r>
                        <a:rPr lang="de-DE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sz="13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3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de-DE" sz="13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de-DE" sz="13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  <m:r>
                        <a:rPr lang="de-DE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nn-NO" sz="1300" dirty="0" smtClean="0"/>
                        <m:t>7.292115×10−5</m:t>
                      </m:r>
                      <m:f>
                        <m:fPr>
                          <m:ctrlPr>
                            <a:rPr lang="nn-NO" sz="13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300" b="0" i="1" dirty="0" smtClean="0">
                              <a:latin typeface="Cambria Math" panose="02040503050406030204" pitchFamily="18" charset="0"/>
                            </a:rPr>
                            <m:t>𝑟𝑎𝑑</m:t>
                          </m:r>
                        </m:num>
                        <m:den>
                          <m:r>
                            <a:rPr lang="de-DE" sz="1300" b="0" i="1" dirty="0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de-DE" sz="1300" dirty="0"/>
              </a:p>
              <a:p>
                <a:r>
                  <a:rPr lang="de-DE" sz="1300" dirty="0"/>
                  <a:t>The </a:t>
                </a:r>
                <a:r>
                  <a:rPr lang="de-DE" sz="1300" dirty="0" err="1"/>
                  <a:t>radius</a:t>
                </a:r>
                <a:r>
                  <a:rPr lang="de-DE" sz="1300" dirty="0"/>
                  <a:t> </a:t>
                </a:r>
                <a:r>
                  <a:rPr lang="de-DE" sz="1300" dirty="0" err="1"/>
                  <a:t>for</a:t>
                </a:r>
                <a:r>
                  <a:rPr lang="de-DE" sz="1300" dirty="0"/>
                  <a:t> </a:t>
                </a:r>
                <a:r>
                  <a:rPr lang="de-DE" sz="1300" dirty="0" err="1"/>
                  <a:t>this</a:t>
                </a:r>
                <a:r>
                  <a:rPr lang="de-DE" sz="1300" dirty="0"/>
                  <a:t> </a:t>
                </a:r>
                <a:r>
                  <a:rPr lang="de-DE" sz="1300" dirty="0" err="1"/>
                  <a:t>orbit</a:t>
                </a:r>
                <a:r>
                  <a:rPr lang="de-DE" sz="1300" dirty="0"/>
                  <a:t> </a:t>
                </a:r>
                <a:r>
                  <a:rPr lang="de-DE" sz="1300" dirty="0" err="1"/>
                  <a:t>is</a:t>
                </a:r>
                <a:r>
                  <a:rPr lang="de-DE" sz="1300" dirty="0"/>
                  <a:t> </a:t>
                </a:r>
                <a:r>
                  <a:rPr lang="en-US" sz="1300" dirty="0"/>
                  <a:t>42 164 km (35 786 km above the Earth's surface).</a:t>
                </a:r>
                <a:endParaRPr lang="de-DE" sz="1300" dirty="0"/>
              </a:p>
            </p:txBody>
          </p:sp>
        </mc:Choice>
        <mc:Fallback xmlns="">
          <p:sp>
            <p:nvSpPr>
              <p:cNvPr id="15" name="Textfeld 14" descr="Screenshot with text: Examp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128511"/>
                <a:ext cx="5691475" cy="1272464"/>
              </a:xfrm>
              <a:prstGeom prst="rect">
                <a:avLst/>
              </a:prstGeom>
              <a:blipFill>
                <a:blip r:embed="rId7"/>
                <a:stretch>
                  <a:fillRect l="-214" t="-478" b="-334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hteck 3"/>
          <p:cNvSpPr/>
          <p:nvPr/>
        </p:nvSpPr>
        <p:spPr>
          <a:xfrm>
            <a:off x="8192357" y="6441665"/>
            <a:ext cx="31614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0" i="0" u="none" strike="noStrike" dirty="0">
                <a:solidFill>
                  <a:srgbClr val="0C7DBB"/>
                </a:solidFill>
                <a:effectLst/>
                <a:latin typeface="NexusSans"/>
                <a:hlinkClick r:id="rId8" tooltip="Persistent link using digital object identifier"/>
              </a:rPr>
              <a:t>https://doi.org/10.1016/B978-0-12-382225-3.00362-5</a:t>
            </a:r>
            <a:endParaRPr lang="de-DE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 flipV="1">
                <a:off x="838200" y="1973762"/>
                <a:ext cx="5691475" cy="9007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152352" tIns="0" rIns="0" bIns="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How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long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does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the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satellite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need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for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one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rotation</a:t>
                </a:r>
                <a:r>
                  <a:rPr kumimoji="0" lang="de-DE" altLang="de-DE" sz="1300" b="1" i="0" u="none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</a:t>
                </a:r>
                <a:r>
                  <a:rPr kumimoji="0" lang="de-DE" altLang="de-DE" sz="1300" b="1" i="0" u="none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around</a:t>
                </a:r>
                <a:r>
                  <a:rPr kumimoji="0" lang="de-DE" altLang="de-DE" sz="1300" b="1" i="0" u="none" strike="noStrike" cap="none" normalizeH="0" dirty="0">
                    <a:ln>
                      <a:noFill/>
                    </a:ln>
                    <a:solidFill>
                      <a:srgbClr val="2E2E2E"/>
                    </a:solidFill>
                    <a:effectLst/>
                    <a:latin typeface="NexusSerif"/>
                  </a:rPr>
                  <a:t> Earth?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de-DE" altLang="de-DE" sz="1300" b="1" baseline="0" dirty="0">
                  <a:solidFill>
                    <a:srgbClr val="2E2E2E"/>
                  </a:solidFill>
                  <a:latin typeface="NexusSerif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de-DE" altLang="de-DE" sz="1300" b="0" strike="noStrike" cap="none" normalizeH="0" baseline="0" dirty="0" err="1">
                    <a:ln>
                      <a:noFill/>
                    </a:ln>
                    <a:solidFill>
                      <a:srgbClr val="2E2E2E"/>
                    </a:solidFill>
                    <a:effectLst/>
                  </a:rPr>
                  <a:t>Circumference</a:t>
                </a:r>
                <a:r>
                  <a:rPr kumimoji="0" lang="de-DE" altLang="de-DE" sz="1300" b="0" strike="noStrike" cap="none" normalizeH="0" baseline="0" dirty="0">
                    <a:ln>
                      <a:noFill/>
                    </a:ln>
                    <a:solidFill>
                      <a:srgbClr val="2E2E2E"/>
                    </a:solidFill>
                    <a:effectLst/>
                  </a:rPr>
                  <a:t>: </a:t>
                </a:r>
                <a14:m>
                  <m:oMath xmlns:m="http://schemas.openxmlformats.org/officeDocument/2006/math">
                    <m:r>
                      <a:rPr kumimoji="0" lang="de-DE" altLang="de-DE" sz="1300" b="0" i="1" strike="noStrike" cap="none" normalizeH="0" baseline="0" smtClean="0">
                        <a:ln>
                          <a:noFill/>
                        </a:ln>
                        <a:solidFill>
                          <a:srgbClr val="2E2E2E"/>
                        </a:solidFill>
                        <a:effectLst/>
                        <a:latin typeface="Cambria Math" panose="02040503050406030204" pitchFamily="18" charset="0"/>
                      </a:rPr>
                      <m:t>𝐶</m:t>
                    </m:r>
                    <m:r>
                      <a:rPr kumimoji="0" lang="de-DE" altLang="de-DE" sz="1300" b="0" i="1" strike="noStrike" cap="none" normalizeH="0" baseline="0" smtClean="0">
                        <a:ln>
                          <a:noFill/>
                        </a:ln>
                        <a:solidFill>
                          <a:srgbClr val="2E2E2E"/>
                        </a:solidFill>
                        <a:effectLst/>
                        <a:latin typeface="Cambria Math" panose="02040503050406030204" pitchFamily="18" charset="0"/>
                      </a:rPr>
                      <m:t>=2</m:t>
                    </m:r>
                    <m:r>
                      <a:rPr kumimoji="0" lang="de-DE" altLang="de-DE" sz="1300" b="0" i="1" strike="noStrike" cap="none" normalizeH="0" baseline="0" smtClean="0">
                        <a:ln>
                          <a:noFill/>
                        </a:ln>
                        <a:solidFill>
                          <a:srgbClr val="2E2E2E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kumimoji="0" lang="de-DE" altLang="de-DE" sz="1300" b="0" i="1" strike="noStrike" cap="none" normalizeH="0" baseline="0" smtClean="0">
                        <a:ln>
                          <a:noFill/>
                        </a:ln>
                        <a:solidFill>
                          <a:srgbClr val="2E2E2E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endParaRPr kumimoji="0" lang="de-DE" altLang="de-DE" sz="1300" b="0" i="0" strike="noStrike" cap="none" normalizeH="0" baseline="0" dirty="0">
                  <a:ln>
                    <a:noFill/>
                  </a:ln>
                  <a:solidFill>
                    <a:srgbClr val="2E2E2E"/>
                  </a:solidFill>
                  <a:effectLst/>
                  <a:latin typeface="NexusSerif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de-DE" altLang="de-DE" sz="1300" dirty="0">
                    <a:solidFill>
                      <a:srgbClr val="2E2E2E"/>
                    </a:solidFill>
                  </a:rPr>
                  <a:t>Speed </a:t>
                </a:r>
                <a:r>
                  <a:rPr lang="de-DE" altLang="de-DE" sz="1300" dirty="0" err="1">
                    <a:solidFill>
                      <a:srgbClr val="2E2E2E"/>
                    </a:solidFill>
                  </a:rPr>
                  <a:t>is</a:t>
                </a:r>
                <a:r>
                  <a:rPr lang="de-DE" altLang="de-DE" sz="1300" dirty="0">
                    <a:solidFill>
                      <a:srgbClr val="2E2E2E"/>
                    </a:solidFill>
                  </a:rPr>
                  <a:t> </a:t>
                </a:r>
                <a:r>
                  <a:rPr lang="de-DE" altLang="de-DE" sz="1300" dirty="0" err="1">
                    <a:solidFill>
                      <a:srgbClr val="2E2E2E"/>
                    </a:solidFill>
                  </a:rPr>
                  <a:t>path</a:t>
                </a:r>
                <a:r>
                  <a:rPr lang="de-DE" altLang="de-DE" sz="1300" dirty="0">
                    <a:solidFill>
                      <a:srgbClr val="2E2E2E"/>
                    </a:solidFill>
                  </a:rPr>
                  <a:t> per time: </a:t>
                </a:r>
                <a14:m>
                  <m:oMath xmlns:m="http://schemas.openxmlformats.org/officeDocument/2006/math">
                    <m:r>
                      <a:rPr lang="de-DE" altLang="de-DE" sz="1300" b="0" i="1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de-DE" altLang="de-DE" sz="1300" b="0" i="1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alt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alt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de-DE" alt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de-DE" altLang="de-DE" sz="1300" dirty="0">
                  <a:solidFill>
                    <a:srgbClr val="2E2E2E"/>
                  </a:solidFill>
                </a:endParaRPr>
              </a:p>
            </p:txBody>
          </p:sp>
        </mc:Choice>
        <mc:Fallback xmlns="">
          <p:sp>
            <p:nvSpPr>
              <p:cNvPr id="5" name="Rectangle 1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 rot="10800000" flipV="1">
                <a:off x="838200" y="1973762"/>
                <a:ext cx="5691475" cy="900759"/>
              </a:xfrm>
              <a:prstGeom prst="rect">
                <a:avLst/>
              </a:prstGeom>
              <a:blipFill>
                <a:blip r:embed="rId3"/>
                <a:stretch>
                  <a:fillRect t="-4730" b="-47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rafi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01145" y="2320026"/>
            <a:ext cx="2038635" cy="752580"/>
          </a:xfrm>
          <a:prstGeom prst="rect">
            <a:avLst/>
          </a:prstGeom>
        </p:spPr>
      </p:pic>
      <p:pic>
        <p:nvPicPr>
          <p:cNvPr id="1027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747" y="3987907"/>
            <a:ext cx="2533811" cy="216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266001" y="1663227"/>
            <a:ext cx="279595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b="1" dirty="0">
                <a:solidFill>
                  <a:srgbClr val="2E2E2E"/>
                </a:solidFill>
                <a:latin typeface="NexusSerif"/>
              </a:rPr>
              <a:t>Simple </a:t>
            </a:r>
            <a:r>
              <a:rPr lang="de-DE" sz="1300" b="1" dirty="0" err="1">
                <a:solidFill>
                  <a:srgbClr val="2E2E2E"/>
                </a:solidFill>
                <a:latin typeface="NexusSerif"/>
              </a:rPr>
              <a:t>circular</a:t>
            </a:r>
            <a:r>
              <a:rPr lang="de-DE" sz="1300" b="1" dirty="0">
                <a:solidFill>
                  <a:srgbClr val="2E2E2E"/>
                </a:solidFill>
                <a:latin typeface="NexusSerif"/>
              </a:rPr>
              <a:t> Orbit</a:t>
            </a:r>
          </a:p>
          <a:p>
            <a:endParaRPr lang="de-DE" sz="1300" dirty="0">
              <a:solidFill>
                <a:srgbClr val="2E2E2E"/>
              </a:solidFill>
              <a:latin typeface="NexusSerif"/>
            </a:endParaRPr>
          </a:p>
          <a:p>
            <a:r>
              <a:rPr lang="de-DE" sz="1300" dirty="0" err="1">
                <a:solidFill>
                  <a:srgbClr val="2E2E2E"/>
                </a:solidFill>
                <a:latin typeface="NexusSerif"/>
              </a:rPr>
              <a:t>Centripetal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force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==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force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of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gravity</a:t>
            </a:r>
            <a:endParaRPr lang="de-DE" sz="1300" dirty="0">
              <a:solidFill>
                <a:srgbClr val="2E2E2E"/>
              </a:solidFill>
              <a:latin typeface="NexusSerif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4053528" y="2278630"/>
                <a:ext cx="1576265" cy="6949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Rechteck 5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528" y="2278630"/>
                <a:ext cx="1576265" cy="6949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feld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38200" y="3377474"/>
            <a:ext cx="569147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b="1" dirty="0" err="1"/>
              <a:t>Example</a:t>
            </a:r>
            <a:r>
              <a:rPr lang="de-DE" sz="1300" b="1" dirty="0"/>
              <a:t> 1:</a:t>
            </a:r>
          </a:p>
          <a:p>
            <a:endParaRPr lang="de-DE" sz="1300" dirty="0"/>
          </a:p>
          <a:p>
            <a:r>
              <a:rPr lang="de-DE" sz="1300" dirty="0" err="1"/>
              <a:t>Typical</a:t>
            </a:r>
            <a:r>
              <a:rPr lang="de-DE" sz="1300" dirty="0"/>
              <a:t> </a:t>
            </a:r>
            <a:r>
              <a:rPr lang="de-DE" sz="1300" dirty="0" err="1"/>
              <a:t>meteorological</a:t>
            </a:r>
            <a:r>
              <a:rPr lang="de-DE" sz="1300" dirty="0"/>
              <a:t> </a:t>
            </a:r>
            <a:r>
              <a:rPr lang="de-DE" sz="1300" dirty="0" err="1"/>
              <a:t>satellite</a:t>
            </a:r>
            <a:r>
              <a:rPr lang="de-DE" sz="1300" dirty="0"/>
              <a:t> </a:t>
            </a:r>
            <a:r>
              <a:rPr lang="en-US" sz="1300" dirty="0"/>
              <a:t>orbits 833 km above the Earth's surface (radius of Earth is </a:t>
            </a:r>
            <a:r>
              <a:rPr lang="de-DE" sz="1300" dirty="0"/>
              <a:t>6378.137 km)</a:t>
            </a:r>
            <a:r>
              <a:rPr lang="en-US" sz="1300" dirty="0"/>
              <a:t>. This gives an orbit radius of about </a:t>
            </a:r>
            <a:r>
              <a:rPr lang="de-DE" sz="1300" dirty="0"/>
              <a:t>7211 km.</a:t>
            </a:r>
          </a:p>
          <a:p>
            <a:endParaRPr lang="de-DE" sz="1300" dirty="0"/>
          </a:p>
          <a:p>
            <a:r>
              <a:rPr lang="de-DE" sz="1300" dirty="0"/>
              <a:t>This </a:t>
            </a:r>
            <a:r>
              <a:rPr lang="de-DE" sz="1300" dirty="0" err="1"/>
              <a:t>yields</a:t>
            </a:r>
            <a:r>
              <a:rPr lang="de-DE" sz="1300" dirty="0"/>
              <a:t> a </a:t>
            </a:r>
            <a:r>
              <a:rPr lang="de-DE" sz="1300" dirty="0" err="1"/>
              <a:t>period</a:t>
            </a:r>
            <a:r>
              <a:rPr lang="de-DE" sz="1300" dirty="0"/>
              <a:t> </a:t>
            </a:r>
            <a:r>
              <a:rPr lang="de-DE" sz="1300" dirty="0" err="1"/>
              <a:t>of</a:t>
            </a:r>
            <a:r>
              <a:rPr lang="de-DE" sz="1300" dirty="0"/>
              <a:t> </a:t>
            </a:r>
            <a:r>
              <a:rPr lang="de-DE" sz="1300" dirty="0" err="1"/>
              <a:t>about</a:t>
            </a:r>
            <a:r>
              <a:rPr lang="de-DE" sz="1300" dirty="0"/>
              <a:t> 102 </a:t>
            </a:r>
            <a:r>
              <a:rPr lang="de-DE" sz="1300" dirty="0" err="1"/>
              <a:t>minutes</a:t>
            </a:r>
            <a:r>
              <a:rPr lang="de-DE" sz="1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35880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92357" y="1543496"/>
            <a:ext cx="2590199" cy="148814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200" y="1872225"/>
            <a:ext cx="5795803" cy="213556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 (3)</a:t>
            </a:r>
          </a:p>
        </p:txBody>
      </p:sp>
      <p:sp>
        <p:nvSpPr>
          <p:cNvPr id="5" name="Rectangle 1" descr="Screenshot with text: Keplers laws&#10;"/>
          <p:cNvSpPr>
            <a:spLocks noChangeArrowheads="1"/>
          </p:cNvSpPr>
          <p:nvPr/>
        </p:nvSpPr>
        <p:spPr bwMode="auto">
          <a:xfrm rot="10800000" flipV="1">
            <a:off x="838200" y="1929582"/>
            <a:ext cx="5691475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2352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300" b="1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Keplers</a:t>
            </a:r>
            <a:r>
              <a:rPr kumimoji="0" lang="de-DE" altLang="de-DE" sz="1300" b="1" i="0" u="none" strike="noStrike" cap="none" normalizeH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1" i="0" u="none" strike="noStrike" cap="none" normalizeH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laws</a:t>
            </a:r>
            <a:br>
              <a:rPr kumimoji="0" lang="de-DE" altLang="de-DE" sz="1300" b="1" i="0" u="none" strike="noStrike" cap="none" normalizeH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</a:br>
            <a:endParaRPr kumimoji="0" lang="de-DE" altLang="de-DE" sz="1300" b="1" i="0" u="none" strike="noStrike" cap="none" normalizeH="0" dirty="0">
              <a:ln>
                <a:noFill/>
              </a:ln>
              <a:solidFill>
                <a:srgbClr val="2E2E2E"/>
              </a:solidFill>
              <a:effectLst/>
              <a:latin typeface="NexusSerif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de-DE" sz="1300" baseline="0" dirty="0">
                <a:solidFill>
                  <a:srgbClr val="2E2E2E"/>
                </a:solidFill>
                <a:latin typeface="NexusSerif"/>
              </a:rPr>
              <a:t>All planets travel in elliptical paths with the Sun at one focus.</a:t>
            </a:r>
            <a:br>
              <a:rPr lang="en-US" altLang="de-DE" sz="1300" baseline="0" dirty="0">
                <a:solidFill>
                  <a:srgbClr val="2E2E2E"/>
                </a:solidFill>
                <a:latin typeface="NexusSerif"/>
              </a:rPr>
            </a:br>
            <a:endParaRPr lang="en-US" altLang="de-DE" sz="1300" baseline="0" dirty="0">
              <a:solidFill>
                <a:srgbClr val="2E2E2E"/>
              </a:solidFill>
              <a:latin typeface="NexusSerif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de-DE" sz="1300" baseline="0" dirty="0">
                <a:solidFill>
                  <a:srgbClr val="2E2E2E"/>
                </a:solidFill>
                <a:latin typeface="NexusSerif"/>
              </a:rPr>
              <a:t>The radius vector from the Sun to a planet sweeps out equal areas in equal times.</a:t>
            </a:r>
            <a:br>
              <a:rPr lang="en-US" altLang="de-DE" sz="1300" baseline="0" dirty="0">
                <a:solidFill>
                  <a:srgbClr val="2E2E2E"/>
                </a:solidFill>
                <a:latin typeface="NexusSerif"/>
              </a:rPr>
            </a:br>
            <a:endParaRPr lang="en-US" altLang="de-DE" sz="1300" baseline="0" dirty="0">
              <a:solidFill>
                <a:srgbClr val="2E2E2E"/>
              </a:solidFill>
              <a:latin typeface="NexusSerif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altLang="de-DE" sz="1300" baseline="0" dirty="0">
                <a:solidFill>
                  <a:srgbClr val="2E2E2E"/>
                </a:solidFill>
                <a:latin typeface="NexusSerif"/>
              </a:rPr>
              <a:t>The ratio of the square of the period of revolution of a planet to the cube of its </a:t>
            </a:r>
            <a:r>
              <a:rPr lang="en-US" altLang="de-DE" sz="1300" baseline="0" dirty="0" err="1">
                <a:solidFill>
                  <a:srgbClr val="2E2E2E"/>
                </a:solidFill>
                <a:latin typeface="NexusSerif"/>
              </a:rPr>
              <a:t>semimajor</a:t>
            </a:r>
            <a:r>
              <a:rPr lang="en-US" altLang="de-DE" sz="1300" baseline="0" dirty="0">
                <a:solidFill>
                  <a:srgbClr val="2E2E2E"/>
                </a:solidFill>
                <a:latin typeface="NexusSerif"/>
              </a:rPr>
              <a:t> axis is the same for all planets revolving around the Sun.</a:t>
            </a:r>
            <a:endParaRPr lang="de-DE" altLang="de-DE" sz="1300" baseline="0" dirty="0">
              <a:solidFill>
                <a:srgbClr val="2E2E2E"/>
              </a:solidFill>
              <a:latin typeface="NexusSerif"/>
            </a:endParaRPr>
          </a:p>
        </p:txBody>
      </p:sp>
      <p:pic>
        <p:nvPicPr>
          <p:cNvPr id="2053" name="Picture 5" descr="A graphic representation: earth and orb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670" y="4336867"/>
            <a:ext cx="4210862" cy="239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 descr="Screenshot with text &quot;Elliptical Orbit&quot; and mathematical formula"/>
              <p:cNvSpPr txBox="1"/>
              <p:nvPr/>
            </p:nvSpPr>
            <p:spPr>
              <a:xfrm>
                <a:off x="8266001" y="1663227"/>
                <a:ext cx="3025918" cy="11977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300" b="1" dirty="0">
                    <a:solidFill>
                      <a:srgbClr val="2E2E2E"/>
                    </a:solidFill>
                    <a:latin typeface="NexusSerif"/>
                  </a:rPr>
                  <a:t>Elliptical Orbit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300" b="0" i="1" smtClean="0">
                          <a:solidFill>
                            <a:srgbClr val="2E2E2E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de-DE" sz="1300" b="0" i="1" smtClean="0">
                          <a:solidFill>
                            <a:srgbClr val="2E2E2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(1−</m:t>
                          </m:r>
                          <m:sSup>
                            <m:sSupPr>
                              <m:ctrlPr>
                                <a:rPr lang="de-DE" sz="1300" b="0" i="1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300" b="0" i="1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de-DE" sz="1300" b="0" i="1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de-DE" sz="1300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  <m:func>
                            <m:funcPr>
                              <m:ctrlPr>
                                <a:rPr lang="de-DE" sz="1300" b="0" i="1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300" b="0" i="0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de-DE" sz="1300" b="0" i="1" smtClean="0">
                                  <a:solidFill>
                                    <a:srgbClr val="2E2E2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de-DE" sz="1300" dirty="0">
                  <a:solidFill>
                    <a:srgbClr val="2E2E2E"/>
                  </a:solidFill>
                  <a:latin typeface="NexusSerif"/>
                </a:endParaRPr>
              </a:p>
              <a:p>
                <a:endParaRPr lang="de-DE" sz="1300" dirty="0">
                  <a:solidFill>
                    <a:srgbClr val="2E2E2E"/>
                  </a:solidFill>
                  <a:latin typeface="NexusSerif"/>
                </a:endParaRPr>
              </a:p>
              <a:p>
                <a:r>
                  <a:rPr lang="de-DE" sz="1300" dirty="0" err="1">
                    <a:solidFill>
                      <a:srgbClr val="2E2E2E"/>
                    </a:solidFill>
                    <a:latin typeface="NexusSerif"/>
                  </a:rPr>
                  <a:t>Eccentricity</a:t>
                </a:r>
                <a:r>
                  <a:rPr lang="de-DE" sz="1300" dirty="0">
                    <a:solidFill>
                      <a:srgbClr val="2E2E2E"/>
                    </a:solidFill>
                    <a:latin typeface="NexusSerif"/>
                  </a:rPr>
                  <a:t> </a:t>
                </a:r>
                <a14:m>
                  <m:oMath xmlns:m="http://schemas.openxmlformats.org/officeDocument/2006/math">
                    <m:r>
                      <a:rPr lang="de-DE" sz="1300" i="1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  <m:r>
                      <a:rPr lang="de-DE" sz="1300" b="0" i="1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</m:sub>
                        </m:sSub>
                      </m:num>
                      <m:den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de-DE" sz="1300" dirty="0">
                  <a:solidFill>
                    <a:srgbClr val="2E2E2E"/>
                  </a:solidFill>
                  <a:latin typeface="NexusSerif"/>
                </a:endParaRPr>
              </a:p>
            </p:txBody>
          </p:sp>
        </mc:Choice>
        <mc:Fallback xmlns="">
          <p:sp>
            <p:nvSpPr>
              <p:cNvPr id="11" name="Textfeld 10" descr="Screenshot with text &quot;Elliptical Orbit&quot; and mathematical formula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6001" y="1663227"/>
                <a:ext cx="3025918" cy="1197764"/>
              </a:xfrm>
              <a:prstGeom prst="rect">
                <a:avLst/>
              </a:prstGeom>
              <a:blipFill>
                <a:blip r:embed="rId3"/>
                <a:stretch>
                  <a:fillRect l="-403" t="-51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 descr="A graphic representation: earth, satellite, orb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793" y="3554014"/>
            <a:ext cx="46482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8192357" y="6441665"/>
            <a:ext cx="31614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0" i="0" u="none" strike="noStrike" dirty="0">
                <a:solidFill>
                  <a:srgbClr val="0C7DBB"/>
                </a:solidFill>
                <a:effectLst/>
                <a:latin typeface="NexusSans"/>
                <a:hlinkClick r:id="rId5" tooltip="Persistent link using digital object identifier"/>
              </a:rPr>
              <a:t>https://doi.org/10.1016/B978-0-12-382225-3.00362-5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314907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I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another</a:t>
            </a:r>
            <a:r>
              <a:rPr lang="de-DE" dirty="0"/>
              <a:t> Orbit?</a:t>
            </a:r>
          </a:p>
        </p:txBody>
      </p:sp>
      <p:pic>
        <p:nvPicPr>
          <p:cNvPr id="21506" name="Picture 2" descr="A graphic representation: Hohmann transf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39" y="1870924"/>
            <a:ext cx="2807294" cy="336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 descr="Animation EchoStar XVII&#10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242" y="1398181"/>
            <a:ext cx="7279758" cy="5459819"/>
          </a:xfrm>
          <a:prstGeom prst="rect">
            <a:avLst/>
          </a:prstGeom>
        </p:spPr>
      </p:pic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05024" y="6519446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Phoenix7777 -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workData</a:t>
            </a:r>
            <a:r>
              <a:rPr lang="de-DE" sz="800" dirty="0"/>
              <a:t> </a:t>
            </a:r>
            <a:r>
              <a:rPr lang="de-DE" sz="800" dirty="0" err="1"/>
              <a:t>source</a:t>
            </a:r>
            <a:r>
              <a:rPr lang="de-DE" sz="800" dirty="0"/>
              <a:t>: HORIZONS System, JPL, NASA, CC BY-SA 4.0, https://commons.wikimedia.org/w/index.php?curid=71079277</a:t>
            </a:r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91386" y="5587174"/>
            <a:ext cx="25970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</a:t>
            </a:r>
            <a:r>
              <a:rPr lang="de-DE" sz="800" dirty="0" err="1"/>
              <a:t>Leafnode</a:t>
            </a:r>
            <a:r>
              <a:rPr lang="de-DE" sz="800" dirty="0"/>
              <a:t>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</a:t>
            </a:r>
            <a:r>
              <a:rPr lang="de-DE" sz="800" dirty="0"/>
              <a:t> </a:t>
            </a:r>
            <a:r>
              <a:rPr lang="de-DE" sz="800" dirty="0" err="1"/>
              <a:t>based</a:t>
            </a:r>
            <a:r>
              <a:rPr lang="de-DE" sz="800" dirty="0"/>
              <a:t> on </a:t>
            </a:r>
            <a:r>
              <a:rPr lang="de-DE" sz="800" dirty="0" err="1"/>
              <a:t>image</a:t>
            </a:r>
            <a:r>
              <a:rPr lang="de-DE" sz="800" dirty="0"/>
              <a:t> </a:t>
            </a:r>
            <a:r>
              <a:rPr lang="de-DE" sz="800" dirty="0" err="1"/>
              <a:t>by</a:t>
            </a:r>
            <a:r>
              <a:rPr lang="de-DE" sz="800" dirty="0"/>
              <a:t> Hubert </a:t>
            </a:r>
            <a:r>
              <a:rPr lang="de-DE" sz="800" dirty="0" err="1"/>
              <a:t>Bartkowiak</a:t>
            </a:r>
            <a:r>
              <a:rPr lang="de-DE" sz="800" dirty="0"/>
              <a:t>, CC BY-SA 2.5, https://commons.wikimedia.org/w/index.php?curid=1885233</a:t>
            </a:r>
          </a:p>
        </p:txBody>
      </p:sp>
      <p:sp>
        <p:nvSpPr>
          <p:cNvPr id="8" name="Textfeld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41454" y="5217842"/>
            <a:ext cx="1896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Hohmann </a:t>
            </a:r>
            <a:r>
              <a:rPr lang="de-DE" dirty="0" err="1"/>
              <a:t>transfer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9643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5996" y="2724585"/>
            <a:ext cx="2212240" cy="168171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31" y="381601"/>
            <a:ext cx="5631739" cy="1340107"/>
          </a:xfrm>
        </p:spPr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 (4)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hteck 17" descr="Screenshot with mathematical formula"/>
              <p:cNvSpPr/>
              <p:nvPr/>
            </p:nvSpPr>
            <p:spPr>
              <a:xfrm>
                <a:off x="1196914" y="2866965"/>
                <a:ext cx="1576265" cy="6949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sSup>
                        <m:sSup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8" name="Rechteck 17" descr="Screenshot with mathematical formul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914" y="2866965"/>
                <a:ext cx="1576265" cy="6949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 descr="Screenshot with mathematical formula"/>
              <p:cNvSpPr/>
              <p:nvPr/>
            </p:nvSpPr>
            <p:spPr>
              <a:xfrm>
                <a:off x="1334396" y="3668932"/>
                <a:ext cx="1049262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altLang="de-DE" i="1" smtClean="0">
                          <a:solidFill>
                            <a:srgbClr val="2E2E2E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altLang="de-DE" i="1" smtClean="0">
                          <a:solidFill>
                            <a:srgbClr val="2E2E2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altLang="de-DE" i="1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altLang="de-DE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de-DE" altLang="de-DE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r>
                            <a:rPr lang="de-DE" altLang="de-DE" b="0" i="1" smtClean="0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de-DE" altLang="de-DE" i="1">
                              <a:solidFill>
                                <a:srgbClr val="2E2E2E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9" name="Rechteck 8" descr="Screenshot with mathematical formul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4396" y="3668932"/>
                <a:ext cx="1049262" cy="6109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 descr="A graphic representation: How do orbits work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14" y="127591"/>
            <a:ext cx="6592186" cy="659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5599814" y="6258112"/>
            <a:ext cx="2051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</a:t>
            </a:r>
            <a:r>
              <a:rPr lang="de-DE" sz="800" dirty="0" err="1"/>
              <a:t>cmglee</a:t>
            </a:r>
            <a:r>
              <a:rPr lang="de-DE" sz="800" dirty="0"/>
              <a:t>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</a:t>
            </a:r>
            <a:r>
              <a:rPr lang="de-DE" sz="800" dirty="0"/>
              <a:t>, CC BY-SA 3.0, https://commons.wikimedia.org/w/index.php?curid=16891766</a:t>
            </a:r>
          </a:p>
        </p:txBody>
      </p:sp>
    </p:spTree>
    <p:extLst>
      <p:ext uri="{BB962C8B-B14F-4D97-AF65-F5344CB8AC3E}">
        <p14:creationId xmlns:p14="http://schemas.microsoft.com/office/powerpoint/2010/main" val="2810882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Real </a:t>
            </a:r>
            <a:r>
              <a:rPr lang="de-DE" dirty="0" err="1"/>
              <a:t>orbits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7890690"/>
              </p:ext>
            </p:extLst>
          </p:nvPr>
        </p:nvGraphicFramePr>
        <p:xfrm>
          <a:off x="1098696" y="1427689"/>
          <a:ext cx="9994608" cy="4782839"/>
        </p:xfrm>
        <a:graphic>
          <a:graphicData uri="http://schemas.openxmlformats.org/drawingml/2006/table">
            <a:tbl>
              <a:tblPr firstRow="1"/>
              <a:tblGrid>
                <a:gridCol w="832884">
                  <a:extLst>
                    <a:ext uri="{9D8B030D-6E8A-4147-A177-3AD203B41FA5}">
                      <a16:colId xmlns:a16="http://schemas.microsoft.com/office/drawing/2014/main" val="4289292318"/>
                    </a:ext>
                  </a:extLst>
                </a:gridCol>
                <a:gridCol w="591878">
                  <a:extLst>
                    <a:ext uri="{9D8B030D-6E8A-4147-A177-3AD203B41FA5}">
                      <a16:colId xmlns:a16="http://schemas.microsoft.com/office/drawing/2014/main" val="937908394"/>
                    </a:ext>
                  </a:extLst>
                </a:gridCol>
                <a:gridCol w="744279">
                  <a:extLst>
                    <a:ext uri="{9D8B030D-6E8A-4147-A177-3AD203B41FA5}">
                      <a16:colId xmlns:a16="http://schemas.microsoft.com/office/drawing/2014/main" val="146886518"/>
                    </a:ext>
                  </a:extLst>
                </a:gridCol>
                <a:gridCol w="680484">
                  <a:extLst>
                    <a:ext uri="{9D8B030D-6E8A-4147-A177-3AD203B41FA5}">
                      <a16:colId xmlns:a16="http://schemas.microsoft.com/office/drawing/2014/main" val="3480487293"/>
                    </a:ext>
                  </a:extLst>
                </a:gridCol>
                <a:gridCol w="155944">
                  <a:extLst>
                    <a:ext uri="{9D8B030D-6E8A-4147-A177-3AD203B41FA5}">
                      <a16:colId xmlns:a16="http://schemas.microsoft.com/office/drawing/2014/main" val="1368342895"/>
                    </a:ext>
                  </a:extLst>
                </a:gridCol>
                <a:gridCol w="793898">
                  <a:extLst>
                    <a:ext uri="{9D8B030D-6E8A-4147-A177-3AD203B41FA5}">
                      <a16:colId xmlns:a16="http://schemas.microsoft.com/office/drawing/2014/main" val="2154954288"/>
                    </a:ext>
                  </a:extLst>
                </a:gridCol>
                <a:gridCol w="538716">
                  <a:extLst>
                    <a:ext uri="{9D8B030D-6E8A-4147-A177-3AD203B41FA5}">
                      <a16:colId xmlns:a16="http://schemas.microsoft.com/office/drawing/2014/main" val="2356855051"/>
                    </a:ext>
                  </a:extLst>
                </a:gridCol>
                <a:gridCol w="886047">
                  <a:extLst>
                    <a:ext uri="{9D8B030D-6E8A-4147-A177-3AD203B41FA5}">
                      <a16:colId xmlns:a16="http://schemas.microsoft.com/office/drawing/2014/main" val="2343747415"/>
                    </a:ext>
                  </a:extLst>
                </a:gridCol>
                <a:gridCol w="850604">
                  <a:extLst>
                    <a:ext uri="{9D8B030D-6E8A-4147-A177-3AD203B41FA5}">
                      <a16:colId xmlns:a16="http://schemas.microsoft.com/office/drawing/2014/main" val="3656024985"/>
                    </a:ext>
                  </a:extLst>
                </a:gridCol>
                <a:gridCol w="985284">
                  <a:extLst>
                    <a:ext uri="{9D8B030D-6E8A-4147-A177-3AD203B41FA5}">
                      <a16:colId xmlns:a16="http://schemas.microsoft.com/office/drawing/2014/main" val="202202109"/>
                    </a:ext>
                  </a:extLst>
                </a:gridCol>
                <a:gridCol w="1027814">
                  <a:extLst>
                    <a:ext uri="{9D8B030D-6E8A-4147-A177-3AD203B41FA5}">
                      <a16:colId xmlns:a16="http://schemas.microsoft.com/office/drawing/2014/main" val="3478744889"/>
                    </a:ext>
                  </a:extLst>
                </a:gridCol>
                <a:gridCol w="928577">
                  <a:extLst>
                    <a:ext uri="{9D8B030D-6E8A-4147-A177-3AD203B41FA5}">
                      <a16:colId xmlns:a16="http://schemas.microsoft.com/office/drawing/2014/main" val="2725252062"/>
                    </a:ext>
                  </a:extLst>
                </a:gridCol>
                <a:gridCol w="978199">
                  <a:extLst>
                    <a:ext uri="{9D8B030D-6E8A-4147-A177-3AD203B41FA5}">
                      <a16:colId xmlns:a16="http://schemas.microsoft.com/office/drawing/2014/main" val="49358289"/>
                    </a:ext>
                  </a:extLst>
                </a:gridCol>
              </a:tblGrid>
              <a:tr h="320543">
                <a:tc gridSpan="13">
                  <a:txBody>
                    <a:bodyPr/>
                    <a:lstStyle/>
                    <a:p>
                      <a:pPr algn="ctr"/>
                      <a:r>
                        <a:rPr lang="de-DE" sz="1200" b="1" dirty="0">
                          <a:effectLst/>
                        </a:rPr>
                        <a:t>Real </a:t>
                      </a:r>
                      <a:r>
                        <a:rPr lang="de-DE" sz="1200" b="1" dirty="0" err="1">
                          <a:effectLst/>
                        </a:rPr>
                        <a:t>orbits</a:t>
                      </a:r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b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b="1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b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296126"/>
                  </a:ext>
                </a:extLst>
              </a:tr>
              <a:tr h="320543"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b="1">
                          <a:effectLst/>
                        </a:rPr>
                        <a:t>Satellite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de-DE" sz="1200" b="1" dirty="0">
                          <a:effectLst/>
                        </a:rPr>
                        <a:t>Semimajor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 err="1">
                          <a:effectLst/>
                        </a:rPr>
                        <a:t>axis</a:t>
                      </a:r>
                      <a:r>
                        <a:rPr lang="de-DE" sz="1200" b="1" dirty="0">
                          <a:effectLst/>
                        </a:rPr>
                        <a:t> (km)</a:t>
                      </a: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b"/>
                      <a:r>
                        <a:rPr lang="de-DE" sz="1200" b="1" dirty="0" err="1">
                          <a:effectLst/>
                        </a:rPr>
                        <a:t>Inclination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fontAlgn="b"/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de-DE" sz="1200" b="1" dirty="0" err="1">
                          <a:effectLst/>
                        </a:rPr>
                        <a:t>Eccentricity</a:t>
                      </a:r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</a:rPr>
                        <a:t>Right ascension of ascending node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b="1">
                          <a:effectLst/>
                        </a:rPr>
                        <a:t>Argument of perigee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sz="1200" b="1" dirty="0" err="1">
                          <a:effectLst/>
                        </a:rPr>
                        <a:t>Mean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anomaly</a:t>
                      </a:r>
                      <a:endParaRPr lang="de-DE" sz="1200" b="1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de-DE" sz="1200" b="1" dirty="0" err="1">
                          <a:effectLst/>
                        </a:rPr>
                        <a:t>Nodal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period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(min)</a:t>
                      </a:r>
                    </a:p>
                  </a:txBody>
                  <a:tcPr marL="5130" marR="5130" marT="5130" marB="513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330634"/>
                  </a:ext>
                </a:extLst>
              </a:tr>
              <a:tr h="320543">
                <a:tc>
                  <a:txBody>
                    <a:bodyPr/>
                    <a:lstStyle/>
                    <a:p>
                      <a:r>
                        <a:rPr lang="de-DE" sz="1200" b="1">
                          <a:effectLst/>
                        </a:rPr>
                        <a:t>Name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>
                          <a:effectLst/>
                        </a:rPr>
                        <a:t>ID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Value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Motion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 day</a:t>
                      </a:r>
                      <a:r>
                        <a:rPr lang="de-DE" sz="1200" b="1" baseline="30000" dirty="0">
                          <a:effectLst/>
                        </a:rPr>
                        <a:t>−1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Value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Motion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 day</a:t>
                      </a:r>
                      <a:r>
                        <a:rPr lang="de-DE" sz="1200" b="1" baseline="30000" dirty="0">
                          <a:effectLst/>
                        </a:rPr>
                        <a:t>−1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Value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effectLst/>
                        </a:rPr>
                        <a:t>Motion </a:t>
                      </a:r>
                      <a:br>
                        <a:rPr lang="de-DE" sz="1200" b="1" dirty="0">
                          <a:effectLst/>
                        </a:rPr>
                      </a:br>
                      <a:r>
                        <a:rPr lang="de-DE" sz="1200" b="1" dirty="0">
                          <a:effectLst/>
                        </a:rPr>
                        <a:t>(</a:t>
                      </a:r>
                      <a:r>
                        <a:rPr lang="de-DE" sz="1200" b="1" dirty="0" err="1">
                          <a:effectLst/>
                        </a:rPr>
                        <a:t>deg</a:t>
                      </a:r>
                      <a:r>
                        <a:rPr lang="de-DE" sz="1200" b="1" dirty="0">
                          <a:effectLst/>
                        </a:rPr>
                        <a:t> day</a:t>
                      </a:r>
                      <a:r>
                        <a:rPr lang="de-DE" sz="1200" b="1" baseline="30000" dirty="0">
                          <a:effectLst/>
                        </a:rPr>
                        <a:t>−1</a:t>
                      </a:r>
                      <a:r>
                        <a:rPr lang="de-DE" sz="1200" b="1" dirty="0">
                          <a:effectLst/>
                        </a:rPr>
                        <a:t>)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Empty </a:t>
                      </a:r>
                      <a:r>
                        <a:rPr lang="de-DE" sz="1200" dirty="0" err="1">
                          <a:effectLst/>
                        </a:rPr>
                        <a:t>Cell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67264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INSAT 3B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00016B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42 165.44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0.08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4.846 × 10</a:t>
                      </a:r>
                      <a:r>
                        <a:rPr lang="de-DE" sz="1200" baseline="30000" dirty="0">
                          <a:effectLst/>
                        </a:rPr>
                        <a:t>−4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288.81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233.08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266.58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360.98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1435.97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626488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GOES 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94022A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42 164.66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0.16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3.691 × 10</a:t>
                      </a:r>
                      <a:r>
                        <a:rPr lang="de-DE" sz="1200" baseline="30000" dirty="0">
                          <a:effectLst/>
                        </a:rPr>
                        <a:t>−4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104.85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61.66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104.11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360.99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1435.93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36876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GOES 10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97019A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42 166.53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0.25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3.304 × 10</a:t>
                      </a:r>
                      <a:r>
                        <a:rPr lang="de-DE" sz="1200" baseline="30000" dirty="0">
                          <a:effectLst/>
                        </a:rPr>
                        <a:t>−4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276.33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248.95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44.58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360.97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1436.03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98942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METEOSAT7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97049B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42 164.70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0.54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4.900 × 10</a:t>
                      </a:r>
                      <a:r>
                        <a:rPr lang="de-DE" sz="1200" baseline="30000">
                          <a:effectLst/>
                        </a:rPr>
                        <a:t>−5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296.54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68.78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339.61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360.99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1435.94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114314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GMS 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95011B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42 166.75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0.58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1.647 × 10</a:t>
                      </a:r>
                      <a:r>
                        <a:rPr lang="de-DE" sz="1200" baseline="30000">
                          <a:effectLst/>
                        </a:rPr>
                        <a:t>−4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65.29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259.00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161.45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360.97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1436.04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8322435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FENGYUN 2B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00032A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42 167.40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0.94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9.130 × 10</a:t>
                      </a:r>
                      <a:r>
                        <a:rPr lang="de-DE" sz="1200" baseline="30000">
                          <a:effectLst/>
                        </a:rPr>
                        <a:t>−5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264.49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164.52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0.0268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20.73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360.96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1436.07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923416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ELEKTRO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0070C0"/>
                          </a:solidFill>
                          <a:effectLst/>
                        </a:rPr>
                        <a:t>97069A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42 171.69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0070C0"/>
                          </a:solidFill>
                          <a:effectLst/>
                        </a:rPr>
                        <a:t>3.25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5.438 × 10</a:t>
                      </a:r>
                      <a:r>
                        <a:rPr lang="de-DE" sz="1200" baseline="30000" dirty="0">
                          <a:effectLst/>
                        </a:rPr>
                        <a:t>−4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81.41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−0.0134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138.84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0.0267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202.39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360.90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1436.29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096479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TRMM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7A2395"/>
                          </a:solidFill>
                          <a:effectLst/>
                        </a:rPr>
                        <a:t>97074A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7A2395"/>
                          </a:solidFill>
                          <a:effectLst/>
                        </a:rPr>
                        <a:t>6 729.00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7A2395"/>
                          </a:solidFill>
                          <a:effectLst/>
                        </a:rPr>
                        <a:t>34.98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1.923 × 10</a:t>
                      </a:r>
                      <a:r>
                        <a:rPr lang="de-DE" sz="1200" baseline="30000">
                          <a:effectLst/>
                        </a:rPr>
                        <a:t>−4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6.60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−6.7736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293.05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9.7410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159.10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5666.31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91.33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786306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UARS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91063B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6 948.65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7A2395"/>
                          </a:solidFill>
                          <a:effectLst/>
                        </a:rPr>
                        <a:t>56.98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5.552 × 10</a:t>
                      </a:r>
                      <a:r>
                        <a:rPr lang="de-DE" sz="1200" baseline="30000">
                          <a:effectLst/>
                        </a:rPr>
                        <a:t>−4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45.52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−4.0224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102.59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1.7883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87.93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5395.39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96.05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836708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rgbClr val="7A2395"/>
                          </a:solidFill>
                          <a:effectLst/>
                        </a:rPr>
                        <a:t>ERBS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84108B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6 953.02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rgbClr val="7A2395"/>
                          </a:solidFill>
                          <a:effectLst/>
                        </a:rPr>
                        <a:t>57.00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8.553 × 10</a:t>
                      </a:r>
                      <a:r>
                        <a:rPr lang="de-DE" sz="1200" baseline="30000">
                          <a:effectLst/>
                        </a:rPr>
                        <a:t>−4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330.37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−4.0122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94.57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1.7807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59.04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5390.29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96.14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440870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MOLNIYA 3-4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98040A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26 554.87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</a:rPr>
                        <a:t>63.08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7.285 × 10</a:t>
                      </a:r>
                      <a:r>
                        <a:rPr lang="de-DE" sz="1200" baseline="30000" dirty="0">
                          <a:effectLst/>
                        </a:rPr>
                        <a:t>−1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126.09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−0.1391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279.98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0.0038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221.47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722.21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717.79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964909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METEOR 3-6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94003A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7 572.34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82.56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1.542 × 10</a:t>
                      </a:r>
                      <a:r>
                        <a:rPr lang="de-DE" sz="1200" baseline="30000">
                          <a:effectLst/>
                        </a:rPr>
                        <a:t>−3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252.61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−0.7073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350.18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−2.5018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335.10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4740.49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109.41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15247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TERRA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99068A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7 077.71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98.18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3.067 × 10</a:t>
                      </a:r>
                      <a:r>
                        <a:rPr lang="de-DE" sz="1200" baseline="30000">
                          <a:effectLst/>
                        </a:rPr>
                        <a:t>−4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326.40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0.9847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104.03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−3.1085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207.77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5245.62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98.88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361925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QUICKSCAT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99034A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7 180.38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98.63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3.750 × 10</a:t>
                      </a:r>
                      <a:r>
                        <a:rPr lang="de-DE" sz="1200" baseline="30000">
                          <a:effectLst/>
                        </a:rPr>
                        <a:t>−5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73.99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0.9868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−2.9189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264.67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5133.63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101.04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687058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NOAA 15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98030A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7 189.40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98.63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1.168 × 10</a:t>
                      </a:r>
                      <a:r>
                        <a:rPr lang="de-DE" sz="1200" baseline="30000">
                          <a:effectLst/>
                        </a:rPr>
                        <a:t>−3</a:t>
                      </a:r>
                      <a:endParaRPr lang="de-DE" sz="120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277.24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0.9828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44.01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−2.9058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223.53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5123.98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101.23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04331"/>
                  </a:ext>
                </a:extLst>
              </a:tr>
              <a:tr h="231891"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FENGYUN 1C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99025A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7 233.57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98.73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1.495 × 10</a:t>
                      </a:r>
                      <a:r>
                        <a:rPr lang="de-DE" sz="1200" baseline="30000" dirty="0">
                          <a:effectLst/>
                        </a:rPr>
                        <a:t>−3</a:t>
                      </a:r>
                      <a:endParaRPr lang="de-DE" sz="1200" dirty="0">
                        <a:effectLst/>
                      </a:endParaRP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289.04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0.9733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30.07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−2.8357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135.06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</a:rPr>
                        <a:t>5077.16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</a:rPr>
                        <a:t>102.16</a:t>
                      </a:r>
                    </a:p>
                  </a:txBody>
                  <a:tcPr marL="5130" marR="5130" marT="5130" marB="513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4000413"/>
                  </a:ext>
                </a:extLst>
              </a:tr>
            </a:tbl>
          </a:graphicData>
        </a:graphic>
      </p:graphicFrame>
      <p:sp>
        <p:nvSpPr>
          <p:cNvPr id="7" name="Rechteck 6"/>
          <p:cNvSpPr/>
          <p:nvPr/>
        </p:nvSpPr>
        <p:spPr>
          <a:xfrm>
            <a:off x="921489" y="6419903"/>
            <a:ext cx="266771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0" i="0" dirty="0">
                <a:solidFill>
                  <a:srgbClr val="2E2E2E"/>
                </a:solidFill>
                <a:effectLst/>
                <a:latin typeface="NexusSerif"/>
              </a:rPr>
              <a:t>Epoch time = 0000 UTC 6 September 2000.</a:t>
            </a:r>
            <a:endParaRPr lang="de-DE" sz="1000" dirty="0"/>
          </a:p>
        </p:txBody>
      </p:sp>
      <p:sp>
        <p:nvSpPr>
          <p:cNvPr id="6" name="Rechteck 5"/>
          <p:cNvSpPr/>
          <p:nvPr/>
        </p:nvSpPr>
        <p:spPr>
          <a:xfrm>
            <a:off x="8192357" y="6441665"/>
            <a:ext cx="31614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0" i="0" u="none" strike="noStrike" dirty="0">
                <a:solidFill>
                  <a:srgbClr val="0C7DBB"/>
                </a:solidFill>
                <a:effectLst/>
                <a:latin typeface="NexusSans"/>
                <a:hlinkClick r:id="rId2" tooltip="Persistent link using digital object identifier"/>
              </a:rPr>
              <a:t>https://doi.org/10.1016/B978-0-12-382225-3.00362-5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530513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3477" y="1356053"/>
            <a:ext cx="3507129" cy="176055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GEO </a:t>
            </a:r>
            <a:r>
              <a:rPr lang="de-DE" dirty="0" err="1"/>
              <a:t>orbits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838200" y="1423836"/>
            <a:ext cx="340240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>
                <a:solidFill>
                  <a:srgbClr val="202122"/>
                </a:solidFill>
                <a:latin typeface="Arial" panose="020B0604020202020204" pitchFamily="34" charset="0"/>
              </a:rPr>
              <a:t>GOES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USA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err="1">
                <a:solidFill>
                  <a:srgbClr val="0070C0"/>
                </a:solidFill>
                <a:latin typeface="Arial" panose="020B0604020202020204" pitchFamily="34" charset="0"/>
              </a:rPr>
              <a:t>Meteosat</a:t>
            </a:r>
            <a:r>
              <a:rPr lang="en-US" sz="1300" dirty="0">
                <a:solidFill>
                  <a:srgbClr val="0070C0"/>
                </a:solidFill>
                <a:latin typeface="Arial" panose="020B0604020202020204" pitchFamily="34" charset="0"/>
              </a:rPr>
              <a:t> ESA, EUMETSAT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>
                <a:solidFill>
                  <a:srgbClr val="202122"/>
                </a:solidFill>
                <a:latin typeface="Arial" panose="020B0604020202020204" pitchFamily="34" charset="0"/>
              </a:rPr>
              <a:t>COMS-1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and </a:t>
            </a:r>
            <a:r>
              <a:rPr lang="en-US" sz="1300" b="1" dirty="0">
                <a:solidFill>
                  <a:srgbClr val="202122"/>
                </a:solidFill>
                <a:latin typeface="Arial" panose="020B0604020202020204" pitchFamily="34" charset="0"/>
              </a:rPr>
              <a:t>GK-2A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 Republic of Korea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err="1">
                <a:solidFill>
                  <a:srgbClr val="202122"/>
                </a:solidFill>
                <a:latin typeface="Arial" panose="020B0604020202020204" pitchFamily="34" charset="0"/>
              </a:rPr>
              <a:t>Elektro</a:t>
            </a:r>
            <a:r>
              <a:rPr lang="en-US" sz="1300" b="1" dirty="0">
                <a:solidFill>
                  <a:srgbClr val="202122"/>
                </a:solidFill>
                <a:latin typeface="Arial" panose="020B0604020202020204" pitchFamily="34" charset="0"/>
              </a:rPr>
              <a:t>-L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Russia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err="1">
                <a:solidFill>
                  <a:srgbClr val="202122"/>
                </a:solidFill>
                <a:latin typeface="Arial" panose="020B0604020202020204" pitchFamily="34" charset="0"/>
              </a:rPr>
              <a:t>Himawari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Japan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 err="1">
                <a:solidFill>
                  <a:srgbClr val="202122"/>
                </a:solidFill>
                <a:latin typeface="Arial" panose="020B0604020202020204" pitchFamily="34" charset="0"/>
              </a:rPr>
              <a:t>Fengyun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China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dirty="0">
                <a:solidFill>
                  <a:srgbClr val="202122"/>
                </a:solidFill>
                <a:latin typeface="Arial" panose="020B0604020202020204" pitchFamily="34" charset="0"/>
              </a:rPr>
              <a:t>INSAT</a:t>
            </a: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 India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rgbClr val="202122"/>
                </a:solidFill>
                <a:latin typeface="Arial" panose="020B0604020202020204" pitchFamily="34" charset="0"/>
              </a:rPr>
              <a:t>…</a:t>
            </a:r>
          </a:p>
        </p:txBody>
      </p:sp>
      <p:pic>
        <p:nvPicPr>
          <p:cNvPr id="24578" name="Picture 2" descr="A graphic representation: METEOSAT Satellite (Generation 2)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33" y="3849010"/>
            <a:ext cx="2210352" cy="221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1086233" y="6445430"/>
            <a:ext cx="19576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/>
              <a:t>https://www.dwd.de/DE/forschung/atmosphaerenbeob/wettersatelliten/satelliten_meteosat_node.html</a:t>
            </a:r>
          </a:p>
        </p:txBody>
      </p:sp>
      <p:pic>
        <p:nvPicPr>
          <p:cNvPr id="24580" name="Picture 4" descr="Current satellite image of the geostationary of Europe (METEOSAT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215" y="1049412"/>
            <a:ext cx="7744785" cy="580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255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 descr="Video MTG UVN Animation">
            <a:extLst>
              <a:ext uri="{FF2B5EF4-FFF2-40B4-BE49-F238E27FC236}">
                <a16:creationId xmlns:a16="http://schemas.microsoft.com/office/drawing/2014/main" id="{1562AF74-B47E-6AA0-12FF-CB76D02AC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dirty="0"/>
              <a:t>Video MTG UVN Animation</a:t>
            </a:r>
          </a:p>
        </p:txBody>
      </p:sp>
      <p:pic>
        <p:nvPicPr>
          <p:cNvPr id="7" name="Mj9szNkmu7c" descr="Video MTG UVN Animation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22002" cy="687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91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5312" y="4551953"/>
            <a:ext cx="5899620" cy="168171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55312" y="1973376"/>
            <a:ext cx="5899620" cy="1485617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70C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MEO </a:t>
            </a:r>
            <a:r>
              <a:rPr lang="de-DE" dirty="0" err="1"/>
              <a:t>orbits</a:t>
            </a:r>
            <a:r>
              <a:rPr lang="de-DE" dirty="0"/>
              <a:t>: </a:t>
            </a:r>
            <a:r>
              <a:rPr lang="de-DE" dirty="0" err="1"/>
              <a:t>semi</a:t>
            </a:r>
            <a:r>
              <a:rPr lang="de-DE" dirty="0"/>
              <a:t> </a:t>
            </a:r>
            <a:r>
              <a:rPr lang="de-DE" dirty="0" err="1"/>
              <a:t>synchronous</a:t>
            </a:r>
            <a:r>
              <a:rPr lang="de-DE" dirty="0"/>
              <a:t> </a:t>
            </a:r>
            <a:r>
              <a:rPr lang="de-DE" dirty="0" err="1"/>
              <a:t>orbit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1106121" y="2203515"/>
            <a:ext cx="5687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altitude of around 20,000 km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Period of about 12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Used for GNSS because it is reliable predictable</a:t>
            </a:r>
          </a:p>
        </p:txBody>
      </p:sp>
      <p:sp>
        <p:nvSpPr>
          <p:cNvPr id="5" name="Rechteck 4"/>
          <p:cNvSpPr/>
          <p:nvPr/>
        </p:nvSpPr>
        <p:spPr>
          <a:xfrm>
            <a:off x="955312" y="465414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GNSS (Global Navigation Satellite Systems):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Global Positioning System GPS (USA)  at 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20,200 km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Galileo (EU) at 23,222 km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BeiDou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(China) at 21,528 km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GLONASS (Russia) at 19,100 km</a:t>
            </a:r>
            <a:endParaRPr lang="en-US" b="0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7650" name="Picture 2" descr="Artistic representation of the Galileo fle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3804820"/>
            <a:ext cx="3619500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9432434" y="6519446"/>
            <a:ext cx="2931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/>
              <a:t>https://www.dlr.de/rd/DesktopDefault.aspx/tabid-2439/3577_read-5294/gallery-1/gallery_read-Image.28.12160/</a:t>
            </a:r>
          </a:p>
        </p:txBody>
      </p:sp>
    </p:spTree>
    <p:extLst>
      <p:ext uri="{BB962C8B-B14F-4D97-AF65-F5344CB8AC3E}">
        <p14:creationId xmlns:p14="http://schemas.microsoft.com/office/powerpoint/2010/main" val="1432068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D16F745-3033-DD7E-A5BC-19B5A764A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Video "Galileo" </a:t>
            </a:r>
            <a:r>
              <a:rPr lang="en-US" dirty="0" err="1"/>
              <a:t>en</a:t>
            </a:r>
            <a:r>
              <a:rPr lang="en-US" dirty="0"/>
              <a:t> route to full operational capability</a:t>
            </a:r>
            <a:endParaRPr lang="de-DE" dirty="0"/>
          </a:p>
        </p:txBody>
      </p:sp>
      <p:pic>
        <p:nvPicPr>
          <p:cNvPr id="4" name="k5DG7HCoKVE" descr="Video &quot;Galileo&quot; en route to full operational capability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9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32872" y="1601973"/>
            <a:ext cx="4761614" cy="185995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MEO </a:t>
            </a:r>
            <a:r>
              <a:rPr lang="de-DE" dirty="0" err="1"/>
              <a:t>orbits</a:t>
            </a:r>
            <a:r>
              <a:rPr lang="de-DE" dirty="0"/>
              <a:t>: </a:t>
            </a:r>
            <a:r>
              <a:rPr lang="de-DE" dirty="0" err="1"/>
              <a:t>Molinya</a:t>
            </a:r>
            <a:r>
              <a:rPr lang="de-DE" dirty="0"/>
              <a:t> Orbit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028811" y="1987021"/>
            <a:ext cx="4259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GEO </a:t>
            </a:r>
            <a:r>
              <a:rPr lang="de-DE" dirty="0" err="1"/>
              <a:t>orbits</a:t>
            </a:r>
            <a:r>
              <a:rPr lang="de-DE" dirty="0"/>
              <a:t> not </a:t>
            </a:r>
            <a:r>
              <a:rPr lang="de-DE" dirty="0" err="1"/>
              <a:t>well</a:t>
            </a:r>
            <a:r>
              <a:rPr lang="de-DE" dirty="0"/>
              <a:t> </a:t>
            </a:r>
            <a:r>
              <a:rPr lang="de-DE" dirty="0" err="1"/>
              <a:t>suited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high </a:t>
            </a:r>
            <a:r>
              <a:rPr lang="de-DE" dirty="0" err="1"/>
              <a:t>latitudes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High </a:t>
            </a:r>
            <a:r>
              <a:rPr lang="de-DE" dirty="0" err="1"/>
              <a:t>eccentricity</a:t>
            </a:r>
            <a:r>
              <a:rPr lang="de-DE" dirty="0"/>
              <a:t> -&gt; </a:t>
            </a:r>
            <a:r>
              <a:rPr lang="de-DE" dirty="0" err="1"/>
              <a:t>longer</a:t>
            </a:r>
            <a:r>
              <a:rPr lang="de-DE" dirty="0"/>
              <a:t> time </a:t>
            </a:r>
            <a:r>
              <a:rPr lang="de-DE" dirty="0" err="1"/>
              <a:t>period</a:t>
            </a:r>
            <a:r>
              <a:rPr lang="de-DE" dirty="0"/>
              <a:t> </a:t>
            </a:r>
            <a:r>
              <a:rPr lang="de-DE" dirty="0" err="1"/>
              <a:t>above</a:t>
            </a:r>
            <a:r>
              <a:rPr lang="de-DE" dirty="0"/>
              <a:t> high </a:t>
            </a:r>
            <a:r>
              <a:rPr lang="de-DE" dirty="0" err="1"/>
              <a:t>latitudes</a:t>
            </a:r>
            <a:endParaRPr lang="de-DE" dirty="0"/>
          </a:p>
        </p:txBody>
      </p:sp>
      <p:pic>
        <p:nvPicPr>
          <p:cNvPr id="15362" name="Picture 2" descr="A graphic representation: MEO orbi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2" y="3714382"/>
            <a:ext cx="58102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0" y="6627167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800" dirty="0"/>
              <a:t>Von Hartze11 - http://en.wikipedia.org/wiki/Image:Molniya.jpg, Gemeinfrei, https://commons.wikimedia.org/w/index.php?curid=1567383</a:t>
            </a:r>
          </a:p>
        </p:txBody>
      </p:sp>
      <p:pic>
        <p:nvPicPr>
          <p:cNvPr id="6" name="Grafik 5" descr="Animation MEO orbit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2871" y="3880406"/>
            <a:ext cx="3354572" cy="251592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980967" y="6396335"/>
            <a:ext cx="2998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Phoenix7777 -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workData</a:t>
            </a:r>
            <a:r>
              <a:rPr lang="de-DE" sz="800" dirty="0"/>
              <a:t> </a:t>
            </a:r>
            <a:r>
              <a:rPr lang="de-DE" sz="800" dirty="0" err="1"/>
              <a:t>source</a:t>
            </a:r>
            <a:r>
              <a:rPr lang="de-DE" sz="800" dirty="0"/>
              <a:t>: </a:t>
            </a:r>
            <a:r>
              <a:rPr lang="de-DE" sz="800" dirty="0" err="1"/>
              <a:t>Satellite</a:t>
            </a:r>
            <a:r>
              <a:rPr lang="de-DE" sz="800" dirty="0"/>
              <a:t> </a:t>
            </a:r>
            <a:r>
              <a:rPr lang="de-DE" sz="800" dirty="0" err="1"/>
              <a:t>Catalog</a:t>
            </a:r>
            <a:r>
              <a:rPr lang="de-DE" sz="800" dirty="0"/>
              <a:t> (SATCAT), </a:t>
            </a:r>
            <a:r>
              <a:rPr lang="de-DE" sz="800" dirty="0" err="1"/>
              <a:t>CelesTrak</a:t>
            </a:r>
            <a:r>
              <a:rPr lang="de-DE" sz="800" dirty="0"/>
              <a:t>, CC BY-SA 4.0, https://commons.wikimedia.org/w/index.php?curid=89120635</a:t>
            </a:r>
          </a:p>
        </p:txBody>
      </p:sp>
    </p:spTree>
    <p:extLst>
      <p:ext uri="{BB962C8B-B14F-4D97-AF65-F5344CB8AC3E}">
        <p14:creationId xmlns:p14="http://schemas.microsoft.com/office/powerpoint/2010/main" val="1005613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Diagram &quot;Climate Variables&quot;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3262" y="1438529"/>
            <a:ext cx="7795095" cy="535311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1713BBE-6D0C-13FC-E734-6EBACCDAE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58875"/>
          </a:xfrm>
        </p:spPr>
        <p:txBody>
          <a:bodyPr/>
          <a:lstStyle/>
          <a:p>
            <a:r>
              <a:rPr lang="de-DE" dirty="0"/>
              <a:t>Essential Climate Variables </a:t>
            </a:r>
          </a:p>
        </p:txBody>
      </p:sp>
    </p:spTree>
    <p:extLst>
      <p:ext uri="{BB962C8B-B14F-4D97-AF65-F5344CB8AC3E}">
        <p14:creationId xmlns:p14="http://schemas.microsoft.com/office/powerpoint/2010/main" val="7919770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37127" y="1127342"/>
            <a:ext cx="4665948" cy="152191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0817" y="1770599"/>
            <a:ext cx="4763955" cy="166153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70C0"/>
              </a:solidFill>
            </a:endParaRPr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200" y="4511711"/>
            <a:ext cx="4239254" cy="1456942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LEO </a:t>
            </a:r>
            <a:r>
              <a:rPr lang="de-DE" dirty="0" err="1"/>
              <a:t>orbits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68133" y="1957191"/>
            <a:ext cx="43093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Closer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surface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GEO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needed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reach</a:t>
            </a:r>
            <a:r>
              <a:rPr lang="de-DE" dirty="0"/>
              <a:t> </a:t>
            </a:r>
            <a:r>
              <a:rPr lang="de-DE" dirty="0" err="1"/>
              <a:t>orbit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Small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fiew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Orbital </a:t>
            </a:r>
            <a:r>
              <a:rPr lang="de-DE" dirty="0" err="1"/>
              <a:t>decay</a:t>
            </a:r>
            <a:r>
              <a:rPr lang="de-DE" dirty="0"/>
              <a:t> due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drag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atmosphere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398713" y="1291545"/>
            <a:ext cx="4893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Equatorial low Earth orbits (ELEO)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inclination to Equator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Rapid revisit times at low latitudes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Very few energy needed if prograde orbit</a:t>
            </a:r>
          </a:p>
        </p:txBody>
      </p:sp>
      <p:sp>
        <p:nvSpPr>
          <p:cNvPr id="6" name="Textfeld 5" descr="A graphic representation: Example of RSS L1B for orbit 17993 obtained combining two EUMETSAT files"/>
          <p:cNvSpPr txBox="1"/>
          <p:nvPr/>
        </p:nvSpPr>
        <p:spPr>
          <a:xfrm>
            <a:off x="977030" y="4640894"/>
            <a:ext cx="40019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Polar </a:t>
            </a:r>
            <a:r>
              <a:rPr lang="de-DE" b="1" dirty="0" err="1"/>
              <a:t>orbits</a:t>
            </a:r>
            <a:r>
              <a:rPr lang="de-DE" b="1" dirty="0"/>
              <a:t> / Sun-</a:t>
            </a:r>
            <a:r>
              <a:rPr lang="de-DE" b="1" dirty="0" err="1"/>
              <a:t>synchronous</a:t>
            </a:r>
            <a:r>
              <a:rPr lang="de-DE" b="1" dirty="0"/>
              <a:t> </a:t>
            </a:r>
            <a:r>
              <a:rPr lang="de-DE" b="1" dirty="0" err="1"/>
              <a:t>orbits</a:t>
            </a:r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High </a:t>
            </a:r>
            <a:r>
              <a:rPr lang="de-DE" dirty="0" err="1"/>
              <a:t>inclination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Cover (</a:t>
            </a:r>
            <a:r>
              <a:rPr lang="de-DE" dirty="0" err="1"/>
              <a:t>almost</a:t>
            </a:r>
            <a:r>
              <a:rPr lang="de-DE" dirty="0"/>
              <a:t>) all </a:t>
            </a:r>
            <a:r>
              <a:rPr lang="de-DE" dirty="0" err="1"/>
              <a:t>latitudes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Need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energy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ELEO </a:t>
            </a:r>
            <a:r>
              <a:rPr lang="de-DE" dirty="0" err="1"/>
              <a:t>orbits</a:t>
            </a:r>
            <a:endParaRPr lang="de-DE" dirty="0"/>
          </a:p>
        </p:txBody>
      </p:sp>
      <p:pic>
        <p:nvPicPr>
          <p:cNvPr id="25602" name="Picture 2" descr="A graphic representation: Example of RSS L1B for orbit 17993 obtained combining two EUMETSAT files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713" y="3054349"/>
            <a:ext cx="5676900" cy="34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10050730" y="6642556"/>
            <a:ext cx="190468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/>
              <a:t>https://www.remss.com/missions/ascat/</a:t>
            </a:r>
          </a:p>
        </p:txBody>
      </p:sp>
    </p:spTree>
    <p:extLst>
      <p:ext uri="{BB962C8B-B14F-4D97-AF65-F5344CB8AC3E}">
        <p14:creationId xmlns:p14="http://schemas.microsoft.com/office/powerpoint/2010/main" val="4069137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B4666B-0F40-1E29-4415-52DAA4C26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Video NASA Earth Observing Fleet</a:t>
            </a:r>
            <a:endParaRPr lang="de-DE" dirty="0"/>
          </a:p>
        </p:txBody>
      </p:sp>
      <p:pic>
        <p:nvPicPr>
          <p:cNvPr id="4" name="gF9UlTYR5d0" descr="Video NASA Earth Observing Fleet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326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8974"/>
            <a:ext cx="5599814" cy="1325563"/>
          </a:xfrm>
        </p:spPr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 (5)</a:t>
            </a:r>
          </a:p>
        </p:txBody>
      </p:sp>
      <p:pic>
        <p:nvPicPr>
          <p:cNvPr id="8" name="Picture 2" descr="A graphic representation: How do orbits work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7543"/>
            <a:ext cx="4581646" cy="500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-18766" y="6642556"/>
            <a:ext cx="171393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/>
              <a:t>https://imgur.com/gallery/pOGJGQv</a:t>
            </a:r>
          </a:p>
        </p:txBody>
      </p:sp>
      <p:pic>
        <p:nvPicPr>
          <p:cNvPr id="13314" name="Picture 2" descr="A graphic representation: How do orbits work?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14" y="127591"/>
            <a:ext cx="6592186" cy="659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5599814" y="6258112"/>
            <a:ext cx="2051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</a:t>
            </a:r>
            <a:r>
              <a:rPr lang="de-DE" sz="800" dirty="0" err="1"/>
              <a:t>cmglee</a:t>
            </a:r>
            <a:r>
              <a:rPr lang="de-DE" sz="800" dirty="0"/>
              <a:t>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</a:t>
            </a:r>
            <a:r>
              <a:rPr lang="de-DE" sz="800" dirty="0"/>
              <a:t>, CC BY-SA 3.0, https://commons.wikimedia.org/w/index.php?curid=16891766</a:t>
            </a:r>
          </a:p>
        </p:txBody>
      </p:sp>
    </p:spTree>
    <p:extLst>
      <p:ext uri="{BB962C8B-B14F-4D97-AF65-F5344CB8AC3E}">
        <p14:creationId xmlns:p14="http://schemas.microsoft.com/office/powerpoint/2010/main" val="3718916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08EC45-AC88-F63F-61BA-C111041C3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061"/>
            <a:ext cx="10515600" cy="1325563"/>
          </a:xfrm>
        </p:spPr>
        <p:txBody>
          <a:bodyPr/>
          <a:lstStyle/>
          <a:p>
            <a:r>
              <a:rPr lang="de-DE" dirty="0" err="1"/>
              <a:t>Homework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C2C04D7-FDAC-6218-A2F3-613FCBDCF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30" y="1216959"/>
            <a:ext cx="10515600" cy="5311588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More on satellite instruments: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https://www.eumetsat.int/satellites-instruments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More information on Orbits: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• A short introduction to orbits can be found on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https://www.esa.int/Enabling_Support/Space_Transportation/Types_of_orbits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• I used this paper to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descripe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how orbits work (there is an error in eq.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2):https://www.sciencedirect.com/science/article/pii/B9780123822253003625</a:t>
            </a:r>
          </a:p>
          <a:p>
            <a:pPr marL="0" indent="0">
              <a:lnSpc>
                <a:spcPct val="60000"/>
              </a:lnSpc>
              <a:buNone/>
            </a:pP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More information on how satellites actually look give the EUMETSATS "Meet the satellite" videos like this one on Sentinel-3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https://youtu.be/ZRxB5mSassg?list=PLOQg9n6Apif1HPiQfv3u_9ZJm5o4MxhY3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Until next week please watch the following videos on</a:t>
            </a:r>
          </a:p>
          <a:p>
            <a:pPr marL="0" indent="0">
              <a:lnSpc>
                <a:spcPct val="60000"/>
              </a:lnSpc>
              <a:buNone/>
            </a:pP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• Copernicus Climate Change Service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https://www.youtube.com/watch?v=5H_OncVxeSM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https://www.youtube.com/watch?v=dSnVJr6ZQ6M&amp;list=PLB7XYEK5KkhrlxddeUOht-LmgnZ-PMB31&amp;index=16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https://www.youtube.com/watch?v=CacbAL_lahs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• data access and processing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https://www.youtube.com/watch?v=E3XBb1D6dUM&amp;list=PLOQg9n6Apif1HPiQfv3u_9ZJm5o4MxhY3&amp;index=61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sz="5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• the data format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NetCDF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and processing (part about Panoply)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https://www.youtube.com/watch?v=XqoetylQAIY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Most datasets we will work on will be in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NetCDF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format. Please try to install Panoply to few this data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https://www.giss.nasa.gov/tools/panoply/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•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Familiarise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yourself with the website of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copernicus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https://www.copernicus.eu/en/copernicus-services and have a look at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thedifferent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services they</a:t>
            </a:r>
          </a:p>
          <a:p>
            <a:pPr marL="0" indent="0">
              <a:lnSpc>
                <a:spcPct val="60000"/>
              </a:lnSpc>
              <a:buNone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offer.</a:t>
            </a:r>
            <a:endParaRPr lang="de-D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404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Nex</a:t>
            </a:r>
            <a:r>
              <a:rPr lang="de-DE" dirty="0"/>
              <a:t> </a:t>
            </a:r>
            <a:r>
              <a:rPr lang="de-DE" dirty="0" err="1"/>
              <a:t>week</a:t>
            </a:r>
            <a:r>
              <a:rPr lang="de-DE" dirty="0"/>
              <a:t>: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find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sets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3362753"/>
            <a:ext cx="4578262" cy="1002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https://www.copernicus.eu/en/copernicus-services</a:t>
            </a:r>
          </a:p>
        </p:txBody>
      </p:sp>
      <p:pic>
        <p:nvPicPr>
          <p:cNvPr id="4" name="Grafik 3" descr="Screenshot &quot;Copernicus&quot; Websi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1178" y="1449758"/>
            <a:ext cx="6210822" cy="532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22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ECVs and </a:t>
            </a:r>
            <a:r>
              <a:rPr lang="de-DE" dirty="0" err="1"/>
              <a:t>Satellites</a:t>
            </a:r>
            <a:r>
              <a:rPr lang="de-DE" dirty="0"/>
              <a:t> (1)</a:t>
            </a:r>
          </a:p>
        </p:txBody>
      </p:sp>
      <p:graphicFrame>
        <p:nvGraphicFramePr>
          <p:cNvPr id="4" name="Inhaltsplatzhalter 3" descr="Table columns: ECV, Climate &#10;system component, Name of satellite, Name of intrument, Orbit type, Measurement type&#10;&#10;&#10;&#10;&#10;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110800"/>
              </p:ext>
            </p:extLst>
          </p:nvPr>
        </p:nvGraphicFramePr>
        <p:xfrm>
          <a:off x="838200" y="1825625"/>
          <a:ext cx="10515600" cy="4622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80924421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91054707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3376553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70514601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99876715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440782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ECV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Climate</a:t>
                      </a:r>
                      <a:r>
                        <a:rPr lang="de-DE" baseline="0" dirty="0"/>
                        <a:t> </a:t>
                      </a:r>
                    </a:p>
                    <a:p>
                      <a:r>
                        <a:rPr lang="de-DE" baseline="0" dirty="0" err="1"/>
                        <a:t>system</a:t>
                      </a:r>
                      <a:r>
                        <a:rPr lang="de-DE" baseline="0" dirty="0"/>
                        <a:t> </a:t>
                      </a:r>
                      <a:r>
                        <a:rPr lang="de-DE" baseline="0" dirty="0" err="1"/>
                        <a:t>component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Name </a:t>
                      </a:r>
                      <a:r>
                        <a:rPr lang="de-DE" dirty="0" err="1"/>
                        <a:t>of</a:t>
                      </a:r>
                      <a:r>
                        <a:rPr lang="de-DE" baseline="0" dirty="0"/>
                        <a:t> </a:t>
                      </a:r>
                      <a:r>
                        <a:rPr lang="de-DE" baseline="0" dirty="0" err="1"/>
                        <a:t>satellite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Name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intrument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Orbit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Measurement</a:t>
                      </a:r>
                      <a:r>
                        <a:rPr lang="de-DE" baseline="0" dirty="0"/>
                        <a:t> type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83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53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349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527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01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297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897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71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3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17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99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286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Surface wind </a:t>
            </a:r>
            <a:r>
              <a:rPr lang="de-DE" dirty="0" err="1"/>
              <a:t>speed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direction</a:t>
            </a:r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>
                <a:solidFill>
                  <a:srgbClr val="3F4444"/>
                </a:solidFill>
                <a:latin typeface="Arial" panose="020B0604020202020204" pitchFamily="34" charset="0"/>
              </a:rPr>
              <a:t>What does it represent?</a:t>
            </a:r>
            <a:b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Wind speed and direction at 10 m above ground, calculated from observation of backscatter from ocean surface</a:t>
            </a:r>
          </a:p>
          <a:p>
            <a:r>
              <a:rPr lang="en-US" b="1" dirty="0">
                <a:solidFill>
                  <a:srgbClr val="3F4444"/>
                </a:solidFill>
                <a:latin typeface="Arial" panose="020B0604020202020204" pitchFamily="34" charset="0"/>
              </a:rPr>
              <a:t>Which climate component does it belong to?</a:t>
            </a:r>
            <a:b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Atmosphere, but measurement is taken at the interface between ocean and atmosphere</a:t>
            </a:r>
          </a:p>
          <a:p>
            <a:r>
              <a:rPr lang="en-US" b="1" dirty="0">
                <a:solidFill>
                  <a:srgbClr val="3F4444"/>
                </a:solidFill>
                <a:latin typeface="Arial" panose="020B0604020202020204" pitchFamily="34" charset="0"/>
              </a:rPr>
              <a:t>How is it measured/observed (name of satellite/instrument)?</a:t>
            </a:r>
            <a:b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Measured by 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scatterometers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 like ASCAT (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MetOp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-A), 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SeaWinds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 (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QuickSCAT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)</a:t>
            </a:r>
          </a:p>
          <a:p>
            <a:r>
              <a:rPr lang="en-US" b="1" dirty="0">
                <a:solidFill>
                  <a:srgbClr val="3F4444"/>
                </a:solidFill>
                <a:latin typeface="Arial" panose="020B0604020202020204" pitchFamily="34" charset="0"/>
              </a:rPr>
              <a:t>Anything interesting (problems, fancy measurement techniques, ...)?</a:t>
            </a:r>
            <a:br>
              <a:rPr lang="en-US" b="1" dirty="0">
                <a:solidFill>
                  <a:srgbClr val="3F4444"/>
                </a:solidFill>
                <a:latin typeface="Arial" panose="020B0604020202020204" pitchFamily="34" charset="0"/>
              </a:rPr>
            </a:b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SeaWinds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 was designed to work for two years, but it was working for more than ten years!</a:t>
            </a:r>
            <a:b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</a:b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You can see ships/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shiptracks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 as artifacts in </a:t>
            </a:r>
            <a:r>
              <a:rPr lang="en-US" dirty="0" err="1">
                <a:solidFill>
                  <a:srgbClr val="3F4444"/>
                </a:solidFill>
                <a:latin typeface="Arial" panose="020B0604020202020204" pitchFamily="34" charset="0"/>
              </a:rPr>
              <a:t>scatterometer</a:t>
            </a:r>
            <a:r>
              <a:rPr lang="en-US" dirty="0">
                <a:solidFill>
                  <a:srgbClr val="3F4444"/>
                </a:solidFill>
                <a:latin typeface="Arial" panose="020B0604020202020204" pitchFamily="34" charset="0"/>
              </a:rPr>
              <a:t> data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7628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ECVs and </a:t>
            </a:r>
            <a:r>
              <a:rPr lang="de-DE" dirty="0" err="1"/>
              <a:t>Satellites</a:t>
            </a:r>
            <a:r>
              <a:rPr lang="de-DE" dirty="0"/>
              <a:t> (2)</a:t>
            </a:r>
          </a:p>
        </p:txBody>
      </p:sp>
      <p:graphicFrame>
        <p:nvGraphicFramePr>
          <p:cNvPr id="4" name="Inhaltsplatzhalter 3" descr="Table columns: ECV, Climate &#10;system component, Name of satellite, Name of intrument, Orbit type, Measurement type&#10;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139758"/>
              </p:ext>
            </p:extLst>
          </p:nvPr>
        </p:nvGraphicFramePr>
        <p:xfrm>
          <a:off x="838200" y="1430209"/>
          <a:ext cx="10515600" cy="5166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180924421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91054707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3376553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70514601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99876715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1440782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ECV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Climate</a:t>
                      </a:r>
                      <a:r>
                        <a:rPr lang="de-DE" baseline="0" dirty="0"/>
                        <a:t> </a:t>
                      </a:r>
                    </a:p>
                    <a:p>
                      <a:r>
                        <a:rPr lang="de-DE" baseline="0" dirty="0" err="1"/>
                        <a:t>system</a:t>
                      </a:r>
                      <a:r>
                        <a:rPr lang="de-DE" baseline="0" dirty="0"/>
                        <a:t> </a:t>
                      </a:r>
                      <a:r>
                        <a:rPr lang="de-DE" baseline="0" dirty="0" err="1"/>
                        <a:t>component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Name </a:t>
                      </a:r>
                      <a:r>
                        <a:rPr lang="de-DE" dirty="0" err="1"/>
                        <a:t>of</a:t>
                      </a:r>
                      <a:r>
                        <a:rPr lang="de-DE" baseline="0" dirty="0"/>
                        <a:t> </a:t>
                      </a:r>
                      <a:r>
                        <a:rPr lang="de-DE" baseline="0" dirty="0" err="1"/>
                        <a:t>satellite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Name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intrument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Orbit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Measurement</a:t>
                      </a:r>
                      <a:r>
                        <a:rPr lang="de-DE" baseline="0" dirty="0"/>
                        <a:t> type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83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Surface wind </a:t>
                      </a:r>
                      <a:r>
                        <a:rPr lang="de-DE" dirty="0" err="1"/>
                        <a:t>speed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and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direction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Atmosphere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QuikSCAT</a:t>
                      </a:r>
                      <a:r>
                        <a:rPr lang="de-DE" dirty="0"/>
                        <a:t>, </a:t>
                      </a:r>
                      <a:r>
                        <a:rPr lang="de-DE" dirty="0" err="1"/>
                        <a:t>MetOp</a:t>
                      </a:r>
                      <a:r>
                        <a:rPr lang="de-DE" dirty="0"/>
                        <a:t>-A,…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SeaWinds</a:t>
                      </a:r>
                      <a:r>
                        <a:rPr lang="de-DE" dirty="0"/>
                        <a:t>, ASCAT,…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LEO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active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53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349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527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01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297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897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71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23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617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99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202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451188" y="4373730"/>
            <a:ext cx="5600444" cy="2087228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4156" y="1973178"/>
            <a:ext cx="5075066" cy="1624263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satellites</a:t>
            </a:r>
            <a:r>
              <a:rPr lang="de-DE" dirty="0"/>
              <a:t>?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2275368"/>
            <a:ext cx="4641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In </a:t>
            </a:r>
            <a:r>
              <a:rPr lang="de-DE" b="1" dirty="0" err="1"/>
              <a:t>celestial</a:t>
            </a:r>
            <a:r>
              <a:rPr lang="de-DE" b="1" dirty="0"/>
              <a:t> </a:t>
            </a:r>
            <a:r>
              <a:rPr lang="de-DE" b="1" dirty="0" err="1"/>
              <a:t>mechanics</a:t>
            </a:r>
            <a:r>
              <a:rPr lang="de-DE" b="1" dirty="0"/>
              <a:t>:</a:t>
            </a:r>
          </a:p>
          <a:p>
            <a:r>
              <a:rPr lang="de-DE" dirty="0"/>
              <a:t>A </a:t>
            </a:r>
            <a:r>
              <a:rPr lang="de-DE" dirty="0" err="1"/>
              <a:t>body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mass</a:t>
            </a:r>
            <a:r>
              <a:rPr lang="de-DE" dirty="0"/>
              <a:t> </a:t>
            </a:r>
            <a:r>
              <a:rPr lang="de-DE" dirty="0" err="1"/>
              <a:t>moving</a:t>
            </a:r>
            <a:r>
              <a:rPr lang="de-DE" dirty="0"/>
              <a:t> </a:t>
            </a:r>
            <a:r>
              <a:rPr lang="de-DE" dirty="0" err="1"/>
              <a:t>around</a:t>
            </a:r>
            <a:r>
              <a:rPr lang="de-DE" dirty="0"/>
              <a:t> </a:t>
            </a:r>
            <a:r>
              <a:rPr lang="de-DE" dirty="0" err="1"/>
              <a:t>another</a:t>
            </a:r>
            <a:r>
              <a:rPr lang="de-DE" dirty="0"/>
              <a:t> </a:t>
            </a:r>
            <a:r>
              <a:rPr lang="de-DE" dirty="0" err="1"/>
              <a:t>body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mass</a:t>
            </a:r>
            <a:r>
              <a:rPr lang="de-DE" dirty="0"/>
              <a:t> on an </a:t>
            </a:r>
            <a:r>
              <a:rPr lang="de-DE" dirty="0" err="1"/>
              <a:t>orbit</a:t>
            </a:r>
            <a:r>
              <a:rPr lang="de-DE" dirty="0"/>
              <a:t>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665884" y="4641461"/>
            <a:ext cx="53857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Earth </a:t>
            </a:r>
            <a:r>
              <a:rPr lang="de-DE" b="1" dirty="0" err="1"/>
              <a:t>observing</a:t>
            </a:r>
            <a:r>
              <a:rPr lang="de-DE" b="1" dirty="0"/>
              <a:t> </a:t>
            </a:r>
            <a:r>
              <a:rPr lang="de-DE" b="1" dirty="0" err="1"/>
              <a:t>satellites</a:t>
            </a:r>
            <a:r>
              <a:rPr lang="de-DE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Orbit Earth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 not measure variables such as temperature or ocean wave height directly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measure radiances or radar echoes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</p:txBody>
      </p:sp>
      <p:pic>
        <p:nvPicPr>
          <p:cNvPr id="12" name="Grafik 11" descr="Satellite vector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683636" y="1722361"/>
            <a:ext cx="1821877" cy="204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28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9859" y="1642818"/>
            <a:ext cx="5069090" cy="1782613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9859" y="3640201"/>
            <a:ext cx="5069090" cy="1405375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9859" y="5260344"/>
            <a:ext cx="5069090" cy="1490259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How do satellites observe Earth?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805531" y="5210527"/>
            <a:ext cx="497506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Radio occultation observations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sending signals from one satellite to another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bending angle of signals crossing the troposphere or stratosphere depends on temperature and humidity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83902" y="3755791"/>
            <a:ext cx="4461267" cy="1206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Active</a:t>
            </a:r>
            <a:r>
              <a:rPr lang="de-DE" b="1" dirty="0"/>
              <a:t> </a:t>
            </a:r>
            <a:r>
              <a:rPr lang="de-DE" b="1" dirty="0" err="1"/>
              <a:t>instruments</a:t>
            </a:r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Send out </a:t>
            </a:r>
            <a:r>
              <a:rPr lang="de-DE" dirty="0" err="1"/>
              <a:t>signals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measure</a:t>
            </a:r>
            <a:r>
              <a:rPr lang="de-DE" dirty="0"/>
              <a:t> </a:t>
            </a:r>
            <a:r>
              <a:rPr lang="de-DE" dirty="0" err="1"/>
              <a:t>backscatter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Radar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lidar</a:t>
            </a:r>
            <a:r>
              <a:rPr lang="de-DE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Information on </a:t>
            </a:r>
            <a:r>
              <a:rPr lang="de-DE" dirty="0" err="1"/>
              <a:t>surface</a:t>
            </a:r>
            <a:r>
              <a:rPr lang="de-DE" dirty="0"/>
              <a:t>, </a:t>
            </a:r>
            <a:r>
              <a:rPr lang="de-DE" dirty="0" err="1"/>
              <a:t>clouds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winds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895243" y="1680897"/>
            <a:ext cx="48183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Passive </a:t>
            </a:r>
            <a:r>
              <a:rPr lang="de-DE" b="1" dirty="0" err="1"/>
              <a:t>instruments</a:t>
            </a:r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Measure</a:t>
            </a:r>
            <a:r>
              <a:rPr lang="de-DE" dirty="0"/>
              <a:t> </a:t>
            </a:r>
            <a:r>
              <a:rPr lang="de-DE" dirty="0" err="1"/>
              <a:t>radiation</a:t>
            </a:r>
            <a:r>
              <a:rPr lang="de-DE" dirty="0"/>
              <a:t> </a:t>
            </a:r>
            <a:r>
              <a:rPr lang="de-DE" dirty="0" err="1"/>
              <a:t>emitted</a:t>
            </a:r>
            <a:r>
              <a:rPr lang="de-DE" dirty="0"/>
              <a:t> </a:t>
            </a:r>
            <a:r>
              <a:rPr lang="de-DE" dirty="0" err="1"/>
              <a:t>naturally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Information on </a:t>
            </a:r>
            <a:r>
              <a:rPr lang="de-DE" dirty="0" err="1"/>
              <a:t>temperature</a:t>
            </a:r>
            <a:r>
              <a:rPr lang="de-DE" dirty="0"/>
              <a:t>, </a:t>
            </a:r>
            <a:r>
              <a:rPr lang="de-DE" dirty="0" err="1"/>
              <a:t>humidity</a:t>
            </a:r>
            <a:r>
              <a:rPr lang="de-DE" dirty="0"/>
              <a:t>, </a:t>
            </a:r>
            <a:r>
              <a:rPr lang="de-DE" dirty="0" err="1"/>
              <a:t>clouds</a:t>
            </a:r>
            <a:r>
              <a:rPr lang="de-DE" dirty="0"/>
              <a:t>, </a:t>
            </a:r>
            <a:r>
              <a:rPr lang="de-DE" dirty="0" err="1"/>
              <a:t>surface</a:t>
            </a:r>
            <a:r>
              <a:rPr lang="de-DE" dirty="0"/>
              <a:t> </a:t>
            </a:r>
            <a:r>
              <a:rPr lang="de-DE" dirty="0" err="1"/>
              <a:t>conditions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Information on </a:t>
            </a:r>
            <a:r>
              <a:rPr lang="de-DE" dirty="0" err="1"/>
              <a:t>winds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motion</a:t>
            </a:r>
            <a:r>
              <a:rPr lang="de-DE" dirty="0"/>
              <a:t> </a:t>
            </a:r>
            <a:r>
              <a:rPr lang="de-DE" dirty="0" err="1"/>
              <a:t>tracing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clouds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cloud</a:t>
            </a:r>
            <a:r>
              <a:rPr lang="de-DE" dirty="0"/>
              <a:t> </a:t>
            </a:r>
            <a:r>
              <a:rPr lang="de-DE" dirty="0" err="1"/>
              <a:t>features</a:t>
            </a:r>
            <a:endParaRPr lang="de-DE" dirty="0"/>
          </a:p>
        </p:txBody>
      </p:sp>
      <p:pic>
        <p:nvPicPr>
          <p:cNvPr id="22530" name="Picture 2" descr="GRAS radio occul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443" y="5014356"/>
            <a:ext cx="2869090" cy="162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6708313" y="6535159"/>
            <a:ext cx="223651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800" dirty="0"/>
              <a:t>https://www.eumetsat.int/satellites-instruments</a:t>
            </a:r>
          </a:p>
        </p:txBody>
      </p:sp>
      <p:pic>
        <p:nvPicPr>
          <p:cNvPr id="22534" name="Picture 6" descr="A graphic representation: satellite and glo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42" y="3257786"/>
            <a:ext cx="1845165" cy="178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A graphic representation: satellite and glo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41" y="1637068"/>
            <a:ext cx="1845165" cy="178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hteck 11"/>
          <p:cNvSpPr/>
          <p:nvPr/>
        </p:nvSpPr>
        <p:spPr>
          <a:xfrm rot="16200000">
            <a:off x="6436946" y="3189037"/>
            <a:ext cx="34424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/>
              <a:t>https://www.nasa.gov/directorates/heo/scan/communications/outreach/funfacts/txt_passive_active.html</a:t>
            </a:r>
          </a:p>
        </p:txBody>
      </p:sp>
    </p:spTree>
    <p:extLst>
      <p:ext uri="{BB962C8B-B14F-4D97-AF65-F5344CB8AC3E}">
        <p14:creationId xmlns:p14="http://schemas.microsoft.com/office/powerpoint/2010/main" val="1512583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68921" y="559668"/>
            <a:ext cx="3272619" cy="1441888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6017" y="3366243"/>
            <a:ext cx="4117868" cy="2034418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orbits</a:t>
            </a:r>
            <a:r>
              <a:rPr lang="de-DE" dirty="0"/>
              <a:t>?</a:t>
            </a:r>
          </a:p>
        </p:txBody>
      </p:sp>
      <p:sp>
        <p:nvSpPr>
          <p:cNvPr id="4" name="Rechteck 3"/>
          <p:cNvSpPr/>
          <p:nvPr/>
        </p:nvSpPr>
        <p:spPr>
          <a:xfrm>
            <a:off x="7042706" y="695314"/>
            <a:ext cx="28297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Orbit </a:t>
            </a:r>
            <a:r>
              <a:rPr lang="de-DE" b="1" dirty="0" err="1"/>
              <a:t>types</a:t>
            </a:r>
            <a:r>
              <a:rPr lang="de-DE" b="1" dirty="0"/>
              <a:t>:</a:t>
            </a:r>
          </a:p>
          <a:p>
            <a:r>
              <a:rPr lang="de-DE" dirty="0"/>
              <a:t>Low Earth </a:t>
            </a:r>
            <a:r>
              <a:rPr lang="de-DE" dirty="0" err="1"/>
              <a:t>orbit</a:t>
            </a:r>
            <a:r>
              <a:rPr lang="de-DE" dirty="0"/>
              <a:t> (LEO) </a:t>
            </a:r>
          </a:p>
          <a:p>
            <a:r>
              <a:rPr lang="de-DE" dirty="0"/>
              <a:t>Medium Earth </a:t>
            </a:r>
            <a:r>
              <a:rPr lang="de-DE" dirty="0" err="1"/>
              <a:t>orbit</a:t>
            </a:r>
            <a:r>
              <a:rPr lang="de-DE" dirty="0"/>
              <a:t> (MEO) </a:t>
            </a:r>
          </a:p>
          <a:p>
            <a:r>
              <a:rPr lang="de-DE" dirty="0" err="1"/>
              <a:t>Geostationary</a:t>
            </a:r>
            <a:r>
              <a:rPr lang="de-DE" dirty="0"/>
              <a:t> </a:t>
            </a:r>
            <a:r>
              <a:rPr lang="de-DE" dirty="0" err="1"/>
              <a:t>orbit</a:t>
            </a:r>
            <a:r>
              <a:rPr lang="de-DE" dirty="0"/>
              <a:t> (GEO) </a:t>
            </a:r>
          </a:p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520062" y="3473670"/>
            <a:ext cx="4071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Curved</a:t>
            </a:r>
            <a:r>
              <a:rPr lang="de-DE" b="1" dirty="0"/>
              <a:t> </a:t>
            </a:r>
            <a:r>
              <a:rPr lang="de-DE" b="1" dirty="0" err="1"/>
              <a:t>trajectories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objects</a:t>
            </a:r>
            <a:r>
              <a:rPr lang="de-DE" dirty="0"/>
              <a:t>, e.g.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Of</a:t>
            </a:r>
            <a:r>
              <a:rPr lang="de-DE" dirty="0"/>
              <a:t> a planet </a:t>
            </a:r>
            <a:r>
              <a:rPr lang="de-DE" dirty="0" err="1"/>
              <a:t>around</a:t>
            </a:r>
            <a:r>
              <a:rPr lang="de-DE" dirty="0"/>
              <a:t> a </a:t>
            </a:r>
            <a:r>
              <a:rPr lang="de-DE" dirty="0" err="1"/>
              <a:t>star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 </a:t>
            </a:r>
            <a:r>
              <a:rPr lang="de-DE" dirty="0" err="1"/>
              <a:t>natural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(</a:t>
            </a:r>
            <a:r>
              <a:rPr lang="de-DE" dirty="0" err="1"/>
              <a:t>moon</a:t>
            </a:r>
            <a:r>
              <a:rPr lang="de-DE" dirty="0"/>
              <a:t>) </a:t>
            </a:r>
            <a:r>
              <a:rPr lang="de-DE" dirty="0" err="1"/>
              <a:t>around</a:t>
            </a:r>
            <a:r>
              <a:rPr lang="de-DE" dirty="0"/>
              <a:t> a planet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An </a:t>
            </a:r>
            <a:r>
              <a:rPr lang="de-DE" dirty="0" err="1"/>
              <a:t>artifical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around</a:t>
            </a:r>
            <a:r>
              <a:rPr lang="de-DE" dirty="0"/>
              <a:t> a planet, </a:t>
            </a:r>
            <a:r>
              <a:rPr lang="de-DE" dirty="0" err="1"/>
              <a:t>moon</a:t>
            </a:r>
            <a:r>
              <a:rPr lang="de-DE" dirty="0"/>
              <a:t>, </a:t>
            </a:r>
            <a:r>
              <a:rPr lang="de-DE" dirty="0" err="1"/>
              <a:t>asteroid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Lagrange </a:t>
            </a:r>
            <a:r>
              <a:rPr lang="de-DE" dirty="0" err="1"/>
              <a:t>point</a:t>
            </a:r>
            <a:endParaRPr lang="de-DE" dirty="0"/>
          </a:p>
        </p:txBody>
      </p:sp>
      <p:pic>
        <p:nvPicPr>
          <p:cNvPr id="7170" name="Picture 2" descr="A graphic representation: earth and orbi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31" y="2483509"/>
            <a:ext cx="7282469" cy="423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7771932" y="6655082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800" dirty="0" err="1"/>
              <a:t>By</a:t>
            </a:r>
            <a:r>
              <a:rPr lang="de-DE" sz="800" dirty="0"/>
              <a:t> </a:t>
            </a:r>
            <a:r>
              <a:rPr lang="de-DE" sz="800" dirty="0" err="1"/>
              <a:t>Sedrubal</a:t>
            </a:r>
            <a:r>
              <a:rPr lang="de-DE" sz="800" dirty="0"/>
              <a:t> - </a:t>
            </a:r>
            <a:r>
              <a:rPr lang="de-DE" sz="800" dirty="0" err="1"/>
              <a:t>Own</a:t>
            </a:r>
            <a:r>
              <a:rPr lang="de-DE" sz="800" dirty="0"/>
              <a:t> </a:t>
            </a:r>
            <a:r>
              <a:rPr lang="de-DE" sz="800" dirty="0" err="1"/>
              <a:t>work</a:t>
            </a:r>
            <a:r>
              <a:rPr lang="de-DE" sz="800" dirty="0"/>
              <a:t>, CC BY-SA 4.0, https://commons.wikimedia.org/w/index.php?curid=114587517</a:t>
            </a:r>
          </a:p>
        </p:txBody>
      </p:sp>
    </p:spTree>
    <p:extLst>
      <p:ext uri="{BB962C8B-B14F-4D97-AF65-F5344CB8AC3E}">
        <p14:creationId xmlns:p14="http://schemas.microsoft.com/office/powerpoint/2010/main" val="4119710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92357" y="1543495"/>
            <a:ext cx="3314295" cy="1761295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199" y="4327875"/>
            <a:ext cx="5783151" cy="1391843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8199" y="1543495"/>
            <a:ext cx="5777393" cy="2193951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How</a:t>
            </a:r>
            <a:r>
              <a:rPr lang="de-DE" dirty="0"/>
              <a:t> do </a:t>
            </a:r>
            <a:r>
              <a:rPr lang="de-DE" dirty="0" err="1"/>
              <a:t>orbits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? (1)</a:t>
            </a:r>
          </a:p>
        </p:txBody>
      </p:sp>
      <p:sp>
        <p:nvSpPr>
          <p:cNvPr id="11" name="Textfeld 10" descr="Screenshot with text: Simple circular Orbit"/>
          <p:cNvSpPr txBox="1"/>
          <p:nvPr/>
        </p:nvSpPr>
        <p:spPr>
          <a:xfrm>
            <a:off x="8266001" y="1663227"/>
            <a:ext cx="279595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b="1" dirty="0">
                <a:solidFill>
                  <a:srgbClr val="2E2E2E"/>
                </a:solidFill>
                <a:latin typeface="NexusSerif"/>
              </a:rPr>
              <a:t>Simple </a:t>
            </a:r>
            <a:r>
              <a:rPr lang="de-DE" sz="1300" b="1" dirty="0" err="1">
                <a:solidFill>
                  <a:srgbClr val="2E2E2E"/>
                </a:solidFill>
                <a:latin typeface="NexusSerif"/>
              </a:rPr>
              <a:t>circular</a:t>
            </a:r>
            <a:r>
              <a:rPr lang="de-DE" sz="1300" b="1" dirty="0">
                <a:solidFill>
                  <a:srgbClr val="2E2E2E"/>
                </a:solidFill>
                <a:latin typeface="NexusSerif"/>
              </a:rPr>
              <a:t> Orbit</a:t>
            </a:r>
          </a:p>
          <a:p>
            <a:endParaRPr lang="de-DE" sz="1300" dirty="0">
              <a:solidFill>
                <a:srgbClr val="2E2E2E"/>
              </a:solidFill>
              <a:latin typeface="NexusSerif"/>
            </a:endParaRPr>
          </a:p>
          <a:p>
            <a:r>
              <a:rPr lang="de-DE" sz="1300" dirty="0" err="1">
                <a:solidFill>
                  <a:srgbClr val="2E2E2E"/>
                </a:solidFill>
                <a:latin typeface="NexusSerif"/>
              </a:rPr>
              <a:t>Centripetal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force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==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force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of</a:t>
            </a:r>
            <a:r>
              <a:rPr lang="de-DE" sz="1300" dirty="0">
                <a:solidFill>
                  <a:srgbClr val="2E2E2E"/>
                </a:solidFill>
                <a:latin typeface="NexusSerif"/>
              </a:rPr>
              <a:t> </a:t>
            </a:r>
            <a:r>
              <a:rPr lang="de-DE" sz="1300" dirty="0" err="1">
                <a:solidFill>
                  <a:srgbClr val="2E2E2E"/>
                </a:solidFill>
                <a:latin typeface="NexusSerif"/>
              </a:rPr>
              <a:t>gravity</a:t>
            </a:r>
            <a:endParaRPr lang="de-DE" sz="1300" dirty="0">
              <a:solidFill>
                <a:srgbClr val="2E2E2E"/>
              </a:solidFill>
              <a:latin typeface="NexusSerif"/>
            </a:endParaRPr>
          </a:p>
        </p:txBody>
      </p:sp>
      <p:pic>
        <p:nvPicPr>
          <p:cNvPr id="8" name="Grafik 7" descr="Screenshot with mathematical formu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45" y="2320026"/>
            <a:ext cx="2038635" cy="752580"/>
          </a:xfrm>
          <a:prstGeom prst="rect">
            <a:avLst/>
          </a:prstGeom>
        </p:spPr>
      </p:pic>
      <p:pic>
        <p:nvPicPr>
          <p:cNvPr id="1027" name="Picture 3" descr="A graphic representation: earth and satelli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9747" y="4007785"/>
            <a:ext cx="2533811" cy="2163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8192357" y="6441665"/>
            <a:ext cx="31614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b="0" i="0" u="none" strike="noStrike" dirty="0">
                <a:solidFill>
                  <a:srgbClr val="0C7DBB"/>
                </a:solidFill>
                <a:effectLst/>
                <a:latin typeface="NexusSans"/>
                <a:hlinkClick r:id="rId4" tooltip="Persistent link using digital object identifier"/>
              </a:rPr>
              <a:t>https://doi.org/10.1016/B978-0-12-382225-3.00362-5</a:t>
            </a:r>
            <a:endParaRPr lang="de-DE" sz="1000" dirty="0"/>
          </a:p>
        </p:txBody>
      </p:sp>
      <p:sp>
        <p:nvSpPr>
          <p:cNvPr id="5" name="Rectangle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838200" y="1662645"/>
            <a:ext cx="5691475" cy="2200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2352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300" b="1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Newton's</a:t>
            </a:r>
            <a:r>
              <a:rPr kumimoji="0" lang="de-DE" altLang="de-DE" sz="1300" b="1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Laws </a:t>
            </a:r>
            <a:r>
              <a:rPr kumimoji="0" lang="de-DE" altLang="de-DE" sz="1300" b="1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of</a:t>
            </a:r>
            <a:r>
              <a:rPr kumimoji="0" lang="de-DE" altLang="de-DE" sz="1300" b="1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Motion</a:t>
            </a:r>
            <a:br>
              <a:rPr kumimoji="0" lang="de-DE" altLang="de-DE" sz="1300" b="1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</a:br>
            <a:endParaRPr kumimoji="0" lang="de-DE" altLang="de-DE" sz="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Every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body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will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continue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in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its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state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of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rest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or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of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uniform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motion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in a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straight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line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except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insofar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it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compelled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to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change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that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state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by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an</a:t>
            </a:r>
            <a:r>
              <a:rPr kumimoji="0" lang="de-DE" altLang="de-DE" sz="1300" b="0" i="0" u="none" strike="noStrike" cap="none" normalizeH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impressed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force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.</a:t>
            </a:r>
            <a:b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</a:br>
            <a:endParaRPr kumimoji="0" lang="de-DE" altLang="de-DE" sz="1300" b="0" i="0" u="none" strike="noStrike" cap="none" normalizeH="0" baseline="0" dirty="0">
              <a:ln>
                <a:noFill/>
              </a:ln>
              <a:solidFill>
                <a:srgbClr val="2E2E2E"/>
              </a:solidFill>
              <a:effectLst/>
              <a:latin typeface="NexusSerif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The rate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of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change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of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momentum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proportional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to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the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impressed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force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and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takes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place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in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the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line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in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which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the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force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acts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.</a:t>
            </a:r>
            <a:b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</a:br>
            <a:endParaRPr kumimoji="0" lang="de-DE" altLang="de-DE" sz="1300" b="0" i="0" u="none" strike="noStrike" cap="none" normalizeH="0" baseline="0" dirty="0">
              <a:ln>
                <a:noFill/>
              </a:ln>
              <a:solidFill>
                <a:srgbClr val="2E2E2E"/>
              </a:solidFill>
              <a:effectLst/>
              <a:latin typeface="NexusSerif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Action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and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reaction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are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equal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and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 </a:t>
            </a:r>
            <a:r>
              <a:rPr kumimoji="0" lang="de-DE" altLang="de-DE" sz="1300" b="0" i="0" u="none" strike="noStrike" cap="none" normalizeH="0" baseline="0" dirty="0" err="1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opposite</a:t>
            </a:r>
            <a:r>
              <a:rPr kumimoji="0" lang="de-DE" altLang="de-DE" sz="1300" b="0" i="0" u="none" strike="noStrike" cap="none" normalizeH="0" baseline="0" dirty="0">
                <a:ln>
                  <a:noFill/>
                </a:ln>
                <a:solidFill>
                  <a:srgbClr val="2E2E2E"/>
                </a:solidFill>
                <a:effectLst/>
                <a:latin typeface="NexusSerif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838199" y="4419876"/>
                <a:ext cx="5691476" cy="1299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300" b="1" dirty="0">
                    <a:solidFill>
                      <a:srgbClr val="2E2E2E"/>
                    </a:solidFill>
                    <a:latin typeface="NexusSerif"/>
                  </a:rPr>
                  <a:t>Newton's Law of Universal Gravitation</a:t>
                </a:r>
                <a:br>
                  <a:rPr lang="en-US" sz="1300" b="1" dirty="0">
                    <a:solidFill>
                      <a:srgbClr val="2E2E2E"/>
                    </a:solidFill>
                    <a:latin typeface="NexusSerif"/>
                  </a:rPr>
                </a:br>
                <a:endParaRPr lang="en-US" sz="1300" b="1" dirty="0">
                  <a:solidFill>
                    <a:srgbClr val="2E2E2E"/>
                  </a:solidFill>
                  <a:latin typeface="NexusSerif"/>
                </a:endParaRPr>
              </a:p>
              <a:p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The force of attraction between two point masses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 and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 separated by a distance r is given by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1300" b="0" i="0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</a:rPr>
                      <m:t>G</m:t>
                    </m:r>
                    <m:f>
                      <m:fPr>
                        <m:ctrlPr>
                          <a:rPr lang="en-US" sz="130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 where</a:t>
                </a:r>
                <a:r>
                  <a:rPr lang="de-DE" sz="1300" b="0" dirty="0">
                    <a:solidFill>
                      <a:srgbClr val="2E2E2E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1300" b="0" i="0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</a:rPr>
                      <m:t>G</m:t>
                    </m:r>
                    <m:r>
                      <a:rPr lang="de-DE" sz="1300" b="0" i="1" smtClean="0">
                        <a:solidFill>
                          <a:srgbClr val="2E2E2E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is the Newtonian (or universal) gravitation constant (6.67259 × 10−11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30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1300" b="0" i="1" smtClean="0">
                            <a:solidFill>
                              <a:srgbClr val="2E2E2E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sSup>
                          <m:sSupPr>
                            <m:ctrlP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130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𝑘𝑔</m:t>
                            </m:r>
                          </m:e>
                          <m:sup>
                            <m:r>
                              <a:rPr lang="de-DE" sz="1300" b="0" i="1" smtClean="0">
                                <a:solidFill>
                                  <a:srgbClr val="2E2E2E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300" dirty="0">
                    <a:solidFill>
                      <a:srgbClr val="2E2E2E"/>
                    </a:solidFill>
                    <a:latin typeface="NexusSerif"/>
                  </a:rPr>
                  <a:t>).</a:t>
                </a:r>
              </a:p>
            </p:txBody>
          </p:sp>
        </mc:Choice>
        <mc:Fallback xmlns="">
          <p:sp>
            <p:nvSpPr>
              <p:cNvPr id="9" name="Rechteck 8">
                <a:extLs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4419876"/>
                <a:ext cx="5691476" cy="1299843"/>
              </a:xfrm>
              <a:prstGeom prst="rect">
                <a:avLst/>
              </a:prstGeom>
              <a:blipFill>
                <a:blip r:embed="rId5"/>
                <a:stretch>
                  <a:fillRect l="-107" t="-46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2441" y="6017925"/>
            <a:ext cx="5783151" cy="58444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32441" y="6109925"/>
            <a:ext cx="569147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dirty="0">
                <a:solidFill>
                  <a:srgbClr val="2E2E2E"/>
                </a:solidFill>
                <a:latin typeface="NexusSerif"/>
              </a:rPr>
              <a:t>For large masses or high precision general relativity has to be included.</a:t>
            </a:r>
            <a:endParaRPr lang="en-US" sz="1300" dirty="0">
              <a:solidFill>
                <a:srgbClr val="2E2E2E"/>
              </a:solidFill>
              <a:latin typeface="NexusSerif"/>
            </a:endParaRPr>
          </a:p>
        </p:txBody>
      </p:sp>
    </p:spTree>
    <p:extLst>
      <p:ext uri="{BB962C8B-B14F-4D97-AF65-F5344CB8AC3E}">
        <p14:creationId xmlns:p14="http://schemas.microsoft.com/office/powerpoint/2010/main" val="3898783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2082</Words>
  <Application>Microsoft Office PowerPoint</Application>
  <PresentationFormat>Breitbild</PresentationFormat>
  <Paragraphs>400</Paragraphs>
  <Slides>24</Slides>
  <Notes>2</Notes>
  <HiddenSlides>0</HiddenSlides>
  <MMClips>3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Aptos</vt:lpstr>
      <vt:lpstr>Arial</vt:lpstr>
      <vt:lpstr>Calibri</vt:lpstr>
      <vt:lpstr>Calibri Light</vt:lpstr>
      <vt:lpstr>Cambria Math</vt:lpstr>
      <vt:lpstr>NexusSans</vt:lpstr>
      <vt:lpstr>NexusSerif</vt:lpstr>
      <vt:lpstr>Office</vt:lpstr>
      <vt:lpstr>Satellitendaten in der Klimatologie</vt:lpstr>
      <vt:lpstr>Essential Climate Variables </vt:lpstr>
      <vt:lpstr>ECVs and Satellites (1)</vt:lpstr>
      <vt:lpstr>Surface wind speed and direction </vt:lpstr>
      <vt:lpstr>ECVs and Satellites (2)</vt:lpstr>
      <vt:lpstr>What are satellites?</vt:lpstr>
      <vt:lpstr>How do satellites observe Earth?</vt:lpstr>
      <vt:lpstr>What are orbits?</vt:lpstr>
      <vt:lpstr>How do orbits work? (1)</vt:lpstr>
      <vt:lpstr>How do orbits work? (2)</vt:lpstr>
      <vt:lpstr>How do orbits work? (3)</vt:lpstr>
      <vt:lpstr>How do I get to another Orbit?</vt:lpstr>
      <vt:lpstr>How do orbits work? (4)</vt:lpstr>
      <vt:lpstr>Real orbits</vt:lpstr>
      <vt:lpstr>GEO orbits</vt:lpstr>
      <vt:lpstr>Video MTG UVN Animation</vt:lpstr>
      <vt:lpstr>MEO orbits: semi synchronous orbit</vt:lpstr>
      <vt:lpstr>Video "Galileo" en route to full operational capability</vt:lpstr>
      <vt:lpstr>MEO orbits: Molinya Orbit</vt:lpstr>
      <vt:lpstr>LEO orbits</vt:lpstr>
      <vt:lpstr>Video NASA Earth Observing Fleet</vt:lpstr>
      <vt:lpstr>How do orbits work? (5)</vt:lpstr>
      <vt:lpstr>Homework</vt:lpstr>
      <vt:lpstr>Nex week: Where can we find data sets?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Satellitendaten in der Klimatologie</dc:title>
  <dc:creator>Admin</dc:creator>
  <cp:lastModifiedBy>Qais Alftyani</cp:lastModifiedBy>
  <cp:revision>48</cp:revision>
  <dcterms:created xsi:type="dcterms:W3CDTF">2022-10-26T12:04:32Z</dcterms:created>
  <dcterms:modified xsi:type="dcterms:W3CDTF">2024-07-23T14:36:42Z</dcterms:modified>
</cp:coreProperties>
</file>