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3" r:id="rId3"/>
    <p:sldId id="276" r:id="rId4"/>
    <p:sldId id="275" r:id="rId5"/>
    <p:sldId id="278" r:id="rId6"/>
    <p:sldId id="277" r:id="rId7"/>
    <p:sldId id="284" r:id="rId8"/>
    <p:sldId id="279" r:id="rId9"/>
    <p:sldId id="274" r:id="rId10"/>
    <p:sldId id="280" r:id="rId11"/>
    <p:sldId id="281" r:id="rId12"/>
    <p:sldId id="282" r:id="rId13"/>
    <p:sldId id="292" r:id="rId14"/>
    <p:sldId id="286" r:id="rId15"/>
    <p:sldId id="287" r:id="rId16"/>
    <p:sldId id="293" r:id="rId17"/>
    <p:sldId id="294" r:id="rId18"/>
    <p:sldId id="295" r:id="rId19"/>
    <p:sldId id="266" r:id="rId20"/>
    <p:sldId id="283" r:id="rId2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84" autoAdjust="0"/>
  </p:normalViewPr>
  <p:slideViewPr>
    <p:cSldViewPr snapToGrid="0">
      <p:cViewPr varScale="1">
        <p:scale>
          <a:sx n="51" d="100"/>
          <a:sy n="51" d="100"/>
        </p:scale>
        <p:origin x="723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ika%20Obermann\Documents\Digitell\Vorlesung\windspeed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ika%20Obermann\Documents\Digitell\Vorlesung\windspeed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ika%20Obermann\Documents\Digitell\Vorlesung\windspeed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ika%20Obermann\Documents\Digitell\Vorlesung\windspeed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ika%20Obermann\Documents\Digitell\Vorlesung\windspeed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ika%20Obermann\Documents\Digitell\Vorlesung\windspeed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WS1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Tabelle1!$A$2:$A$31</c:f>
              <c:numCache>
                <c:formatCode>General</c:formatCode>
                <c:ptCount val="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</c:numCache>
            </c:numRef>
          </c:xVal>
          <c:yVal>
            <c:numRef>
              <c:f>Tabelle1!$B$2:$B$31</c:f>
              <c:numCache>
                <c:formatCode>General</c:formatCode>
                <c:ptCount val="30"/>
                <c:pt idx="0">
                  <c:v>4</c:v>
                </c:pt>
                <c:pt idx="1">
                  <c:v>5</c:v>
                </c:pt>
                <c:pt idx="2">
                  <c:v>3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  <c:pt idx="6">
                  <c:v>9</c:v>
                </c:pt>
                <c:pt idx="7">
                  <c:v>7</c:v>
                </c:pt>
                <c:pt idx="8">
                  <c:v>5</c:v>
                </c:pt>
                <c:pt idx="9">
                  <c:v>6</c:v>
                </c:pt>
                <c:pt idx="10">
                  <c:v>4</c:v>
                </c:pt>
                <c:pt idx="11">
                  <c:v>3</c:v>
                </c:pt>
                <c:pt idx="12">
                  <c:v>2</c:v>
                </c:pt>
                <c:pt idx="13">
                  <c:v>5</c:v>
                </c:pt>
                <c:pt idx="14">
                  <c:v>6</c:v>
                </c:pt>
                <c:pt idx="15">
                  <c:v>4</c:v>
                </c:pt>
                <c:pt idx="16">
                  <c:v>3</c:v>
                </c:pt>
                <c:pt idx="17">
                  <c:v>3</c:v>
                </c:pt>
                <c:pt idx="18">
                  <c:v>2</c:v>
                </c:pt>
                <c:pt idx="19">
                  <c:v>5</c:v>
                </c:pt>
                <c:pt idx="20">
                  <c:v>3</c:v>
                </c:pt>
                <c:pt idx="21">
                  <c:v>1</c:v>
                </c:pt>
                <c:pt idx="22">
                  <c:v>1</c:v>
                </c:pt>
                <c:pt idx="23">
                  <c:v>2</c:v>
                </c:pt>
                <c:pt idx="24">
                  <c:v>5</c:v>
                </c:pt>
                <c:pt idx="25">
                  <c:v>4</c:v>
                </c:pt>
                <c:pt idx="26">
                  <c:v>3</c:v>
                </c:pt>
                <c:pt idx="27">
                  <c:v>6</c:v>
                </c:pt>
                <c:pt idx="28">
                  <c:v>7</c:v>
                </c:pt>
                <c:pt idx="29">
                  <c:v>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8F5-4557-868A-6B3DFD22BEB2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WS2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Tabelle1!$A$2:$A$31</c:f>
              <c:numCache>
                <c:formatCode>General</c:formatCode>
                <c:ptCount val="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</c:numCache>
            </c:numRef>
          </c:xVal>
          <c:yVal>
            <c:numRef>
              <c:f>Tabelle1!$C$2:$C$31</c:f>
              <c:numCache>
                <c:formatCode>General</c:formatCode>
                <c:ptCount val="30"/>
                <c:pt idx="0">
                  <c:v>6</c:v>
                </c:pt>
                <c:pt idx="1">
                  <c:v>7</c:v>
                </c:pt>
                <c:pt idx="2">
                  <c:v>4</c:v>
                </c:pt>
                <c:pt idx="3">
                  <c:v>7</c:v>
                </c:pt>
                <c:pt idx="4">
                  <c:v>8</c:v>
                </c:pt>
                <c:pt idx="5">
                  <c:v>8</c:v>
                </c:pt>
                <c:pt idx="6">
                  <c:v>10</c:v>
                </c:pt>
                <c:pt idx="7">
                  <c:v>7</c:v>
                </c:pt>
                <c:pt idx="8">
                  <c:v>6</c:v>
                </c:pt>
                <c:pt idx="9">
                  <c:v>6</c:v>
                </c:pt>
                <c:pt idx="10">
                  <c:v>5</c:v>
                </c:pt>
                <c:pt idx="11">
                  <c:v>4</c:v>
                </c:pt>
                <c:pt idx="12">
                  <c:v>5</c:v>
                </c:pt>
                <c:pt idx="13">
                  <c:v>6</c:v>
                </c:pt>
                <c:pt idx="14">
                  <c:v>5</c:v>
                </c:pt>
                <c:pt idx="15">
                  <c:v>5</c:v>
                </c:pt>
                <c:pt idx="16">
                  <c:v>6</c:v>
                </c:pt>
                <c:pt idx="17">
                  <c:v>7</c:v>
                </c:pt>
                <c:pt idx="18">
                  <c:v>5</c:v>
                </c:pt>
                <c:pt idx="19">
                  <c:v>4</c:v>
                </c:pt>
                <c:pt idx="20">
                  <c:v>3</c:v>
                </c:pt>
                <c:pt idx="21">
                  <c:v>6</c:v>
                </c:pt>
                <c:pt idx="22">
                  <c:v>4</c:v>
                </c:pt>
                <c:pt idx="23">
                  <c:v>3</c:v>
                </c:pt>
                <c:pt idx="24">
                  <c:v>2</c:v>
                </c:pt>
                <c:pt idx="25">
                  <c:v>3</c:v>
                </c:pt>
                <c:pt idx="26">
                  <c:v>4</c:v>
                </c:pt>
                <c:pt idx="27">
                  <c:v>5</c:v>
                </c:pt>
                <c:pt idx="28">
                  <c:v>4</c:v>
                </c:pt>
                <c:pt idx="29">
                  <c:v>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8F5-4557-868A-6B3DFD22BE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2653983"/>
        <c:axId val="442654815"/>
      </c:scatterChart>
      <c:valAx>
        <c:axId val="44265398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42654815"/>
        <c:crosses val="autoZero"/>
        <c:crossBetween val="midCat"/>
      </c:valAx>
      <c:valAx>
        <c:axId val="4426548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WS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42653983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Tabelle1!$C$1</c:f>
              <c:strCache>
                <c:ptCount val="1"/>
                <c:pt idx="0">
                  <c:v>WS2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Tabelle1!$B$2:$B$31</c:f>
              <c:numCache>
                <c:formatCode>General</c:formatCode>
                <c:ptCount val="30"/>
                <c:pt idx="0">
                  <c:v>4</c:v>
                </c:pt>
                <c:pt idx="1">
                  <c:v>5</c:v>
                </c:pt>
                <c:pt idx="2">
                  <c:v>3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  <c:pt idx="6">
                  <c:v>9</c:v>
                </c:pt>
                <c:pt idx="7">
                  <c:v>7</c:v>
                </c:pt>
                <c:pt idx="8">
                  <c:v>5</c:v>
                </c:pt>
                <c:pt idx="9">
                  <c:v>6</c:v>
                </c:pt>
                <c:pt idx="10">
                  <c:v>4</c:v>
                </c:pt>
                <c:pt idx="11">
                  <c:v>3</c:v>
                </c:pt>
                <c:pt idx="12">
                  <c:v>2</c:v>
                </c:pt>
                <c:pt idx="13">
                  <c:v>5</c:v>
                </c:pt>
                <c:pt idx="14">
                  <c:v>6</c:v>
                </c:pt>
                <c:pt idx="15">
                  <c:v>4</c:v>
                </c:pt>
                <c:pt idx="16">
                  <c:v>3</c:v>
                </c:pt>
                <c:pt idx="17">
                  <c:v>3</c:v>
                </c:pt>
                <c:pt idx="18">
                  <c:v>2</c:v>
                </c:pt>
                <c:pt idx="19">
                  <c:v>5</c:v>
                </c:pt>
                <c:pt idx="20">
                  <c:v>3</c:v>
                </c:pt>
                <c:pt idx="21">
                  <c:v>1</c:v>
                </c:pt>
                <c:pt idx="22">
                  <c:v>1</c:v>
                </c:pt>
                <c:pt idx="23">
                  <c:v>2</c:v>
                </c:pt>
                <c:pt idx="24">
                  <c:v>5</c:v>
                </c:pt>
                <c:pt idx="25">
                  <c:v>4</c:v>
                </c:pt>
                <c:pt idx="26">
                  <c:v>3</c:v>
                </c:pt>
                <c:pt idx="27">
                  <c:v>6</c:v>
                </c:pt>
                <c:pt idx="28">
                  <c:v>7</c:v>
                </c:pt>
                <c:pt idx="29">
                  <c:v>4</c:v>
                </c:pt>
              </c:numCache>
            </c:numRef>
          </c:xVal>
          <c:yVal>
            <c:numRef>
              <c:f>Tabelle1!$C$2:$C$31</c:f>
              <c:numCache>
                <c:formatCode>General</c:formatCode>
                <c:ptCount val="30"/>
                <c:pt idx="0">
                  <c:v>6</c:v>
                </c:pt>
                <c:pt idx="1">
                  <c:v>7</c:v>
                </c:pt>
                <c:pt idx="2">
                  <c:v>4</c:v>
                </c:pt>
                <c:pt idx="3">
                  <c:v>7</c:v>
                </c:pt>
                <c:pt idx="4">
                  <c:v>8</c:v>
                </c:pt>
                <c:pt idx="5">
                  <c:v>8</c:v>
                </c:pt>
                <c:pt idx="6">
                  <c:v>10</c:v>
                </c:pt>
                <c:pt idx="7">
                  <c:v>7</c:v>
                </c:pt>
                <c:pt idx="8">
                  <c:v>6</c:v>
                </c:pt>
                <c:pt idx="9">
                  <c:v>6</c:v>
                </c:pt>
                <c:pt idx="10">
                  <c:v>5</c:v>
                </c:pt>
                <c:pt idx="11">
                  <c:v>4</c:v>
                </c:pt>
                <c:pt idx="12">
                  <c:v>5</c:v>
                </c:pt>
                <c:pt idx="13">
                  <c:v>6</c:v>
                </c:pt>
                <c:pt idx="14">
                  <c:v>5</c:v>
                </c:pt>
                <c:pt idx="15">
                  <c:v>5</c:v>
                </c:pt>
                <c:pt idx="16">
                  <c:v>6</c:v>
                </c:pt>
                <c:pt idx="17">
                  <c:v>7</c:v>
                </c:pt>
                <c:pt idx="18">
                  <c:v>5</c:v>
                </c:pt>
                <c:pt idx="19">
                  <c:v>4</c:v>
                </c:pt>
                <c:pt idx="20">
                  <c:v>3</c:v>
                </c:pt>
                <c:pt idx="21">
                  <c:v>6</c:v>
                </c:pt>
                <c:pt idx="22">
                  <c:v>4</c:v>
                </c:pt>
                <c:pt idx="23">
                  <c:v>3</c:v>
                </c:pt>
                <c:pt idx="24">
                  <c:v>2</c:v>
                </c:pt>
                <c:pt idx="25">
                  <c:v>3</c:v>
                </c:pt>
                <c:pt idx="26">
                  <c:v>4</c:v>
                </c:pt>
                <c:pt idx="27">
                  <c:v>5</c:v>
                </c:pt>
                <c:pt idx="28">
                  <c:v>4</c:v>
                </c:pt>
                <c:pt idx="29">
                  <c:v>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CCE-4F65-86CC-69F99A3907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6128511"/>
        <c:axId val="346128927"/>
      </c:scatterChart>
      <c:valAx>
        <c:axId val="34612851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WS1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46128927"/>
        <c:crosses val="autoZero"/>
        <c:crossBetween val="midCat"/>
      </c:valAx>
      <c:valAx>
        <c:axId val="34612892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WS2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46128511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Tabelle1!$C$1</c:f>
              <c:strCache>
                <c:ptCount val="1"/>
                <c:pt idx="0">
                  <c:v>WS2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Tabelle1!$B$2:$B$31</c:f>
              <c:numCache>
                <c:formatCode>General</c:formatCode>
                <c:ptCount val="30"/>
                <c:pt idx="0">
                  <c:v>4</c:v>
                </c:pt>
                <c:pt idx="1">
                  <c:v>5</c:v>
                </c:pt>
                <c:pt idx="2">
                  <c:v>3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  <c:pt idx="6">
                  <c:v>9</c:v>
                </c:pt>
                <c:pt idx="7">
                  <c:v>7</c:v>
                </c:pt>
                <c:pt idx="8">
                  <c:v>5</c:v>
                </c:pt>
                <c:pt idx="9">
                  <c:v>6</c:v>
                </c:pt>
                <c:pt idx="10">
                  <c:v>4</c:v>
                </c:pt>
                <c:pt idx="11">
                  <c:v>3</c:v>
                </c:pt>
                <c:pt idx="12">
                  <c:v>2</c:v>
                </c:pt>
                <c:pt idx="13">
                  <c:v>5</c:v>
                </c:pt>
                <c:pt idx="14">
                  <c:v>6</c:v>
                </c:pt>
                <c:pt idx="15">
                  <c:v>4</c:v>
                </c:pt>
                <c:pt idx="16">
                  <c:v>3</c:v>
                </c:pt>
                <c:pt idx="17">
                  <c:v>3</c:v>
                </c:pt>
                <c:pt idx="18">
                  <c:v>2</c:v>
                </c:pt>
                <c:pt idx="19">
                  <c:v>5</c:v>
                </c:pt>
                <c:pt idx="20">
                  <c:v>3</c:v>
                </c:pt>
                <c:pt idx="21">
                  <c:v>1</c:v>
                </c:pt>
                <c:pt idx="22">
                  <c:v>1</c:v>
                </c:pt>
                <c:pt idx="23">
                  <c:v>2</c:v>
                </c:pt>
                <c:pt idx="24">
                  <c:v>5</c:v>
                </c:pt>
                <c:pt idx="25">
                  <c:v>4</c:v>
                </c:pt>
                <c:pt idx="26">
                  <c:v>3</c:v>
                </c:pt>
                <c:pt idx="27">
                  <c:v>6</c:v>
                </c:pt>
                <c:pt idx="28">
                  <c:v>7</c:v>
                </c:pt>
                <c:pt idx="29">
                  <c:v>4</c:v>
                </c:pt>
              </c:numCache>
            </c:numRef>
          </c:xVal>
          <c:yVal>
            <c:numRef>
              <c:f>Tabelle1!$C$2:$C$31</c:f>
              <c:numCache>
                <c:formatCode>General</c:formatCode>
                <c:ptCount val="30"/>
                <c:pt idx="0">
                  <c:v>6</c:v>
                </c:pt>
                <c:pt idx="1">
                  <c:v>7</c:v>
                </c:pt>
                <c:pt idx="2">
                  <c:v>4</c:v>
                </c:pt>
                <c:pt idx="3">
                  <c:v>7</c:v>
                </c:pt>
                <c:pt idx="4">
                  <c:v>8</c:v>
                </c:pt>
                <c:pt idx="5">
                  <c:v>8</c:v>
                </c:pt>
                <c:pt idx="6">
                  <c:v>10</c:v>
                </c:pt>
                <c:pt idx="7">
                  <c:v>7</c:v>
                </c:pt>
                <c:pt idx="8">
                  <c:v>6</c:v>
                </c:pt>
                <c:pt idx="9">
                  <c:v>6</c:v>
                </c:pt>
                <c:pt idx="10">
                  <c:v>5</c:v>
                </c:pt>
                <c:pt idx="11">
                  <c:v>4</c:v>
                </c:pt>
                <c:pt idx="12">
                  <c:v>5</c:v>
                </c:pt>
                <c:pt idx="13">
                  <c:v>6</c:v>
                </c:pt>
                <c:pt idx="14">
                  <c:v>5</c:v>
                </c:pt>
                <c:pt idx="15">
                  <c:v>5</c:v>
                </c:pt>
                <c:pt idx="16">
                  <c:v>6</c:v>
                </c:pt>
                <c:pt idx="17">
                  <c:v>7</c:v>
                </c:pt>
                <c:pt idx="18">
                  <c:v>5</c:v>
                </c:pt>
                <c:pt idx="19">
                  <c:v>4</c:v>
                </c:pt>
                <c:pt idx="20">
                  <c:v>3</c:v>
                </c:pt>
                <c:pt idx="21">
                  <c:v>6</c:v>
                </c:pt>
                <c:pt idx="22">
                  <c:v>4</c:v>
                </c:pt>
                <c:pt idx="23">
                  <c:v>3</c:v>
                </c:pt>
                <c:pt idx="24">
                  <c:v>2</c:v>
                </c:pt>
                <c:pt idx="25">
                  <c:v>3</c:v>
                </c:pt>
                <c:pt idx="26">
                  <c:v>4</c:v>
                </c:pt>
                <c:pt idx="27">
                  <c:v>5</c:v>
                </c:pt>
                <c:pt idx="28">
                  <c:v>4</c:v>
                </c:pt>
                <c:pt idx="29">
                  <c:v>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CCE-4F65-86CC-69F99A3907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6128511"/>
        <c:axId val="346128927"/>
      </c:scatterChart>
      <c:valAx>
        <c:axId val="34612851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WS1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46128927"/>
        <c:crosses val="autoZero"/>
        <c:crossBetween val="midCat"/>
      </c:valAx>
      <c:valAx>
        <c:axId val="34612892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WS2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46128511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Tabelle1!$C$1</c:f>
              <c:strCache>
                <c:ptCount val="1"/>
                <c:pt idx="0">
                  <c:v>WS2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chemeClr val="accent6">
                  <a:lumMod val="75000"/>
                </a:schemeClr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Tabelle1!$B$2:$B$31</c:f>
              <c:numCache>
                <c:formatCode>General</c:formatCode>
                <c:ptCount val="30"/>
                <c:pt idx="0">
                  <c:v>4</c:v>
                </c:pt>
                <c:pt idx="1">
                  <c:v>5</c:v>
                </c:pt>
                <c:pt idx="2">
                  <c:v>3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  <c:pt idx="6">
                  <c:v>9</c:v>
                </c:pt>
                <c:pt idx="7">
                  <c:v>7</c:v>
                </c:pt>
                <c:pt idx="8">
                  <c:v>5</c:v>
                </c:pt>
                <c:pt idx="9">
                  <c:v>6</c:v>
                </c:pt>
                <c:pt idx="10">
                  <c:v>4</c:v>
                </c:pt>
                <c:pt idx="11">
                  <c:v>3</c:v>
                </c:pt>
                <c:pt idx="12">
                  <c:v>2</c:v>
                </c:pt>
                <c:pt idx="13">
                  <c:v>5</c:v>
                </c:pt>
                <c:pt idx="14">
                  <c:v>6</c:v>
                </c:pt>
                <c:pt idx="15">
                  <c:v>4</c:v>
                </c:pt>
                <c:pt idx="16">
                  <c:v>3</c:v>
                </c:pt>
                <c:pt idx="17">
                  <c:v>3</c:v>
                </c:pt>
                <c:pt idx="18">
                  <c:v>2</c:v>
                </c:pt>
                <c:pt idx="19">
                  <c:v>5</c:v>
                </c:pt>
                <c:pt idx="20">
                  <c:v>3</c:v>
                </c:pt>
                <c:pt idx="21">
                  <c:v>1</c:v>
                </c:pt>
                <c:pt idx="22">
                  <c:v>1</c:v>
                </c:pt>
                <c:pt idx="23">
                  <c:v>2</c:v>
                </c:pt>
                <c:pt idx="24">
                  <c:v>5</c:v>
                </c:pt>
                <c:pt idx="25">
                  <c:v>4</c:v>
                </c:pt>
                <c:pt idx="26">
                  <c:v>3</c:v>
                </c:pt>
                <c:pt idx="27">
                  <c:v>6</c:v>
                </c:pt>
                <c:pt idx="28">
                  <c:v>7</c:v>
                </c:pt>
                <c:pt idx="29">
                  <c:v>4</c:v>
                </c:pt>
              </c:numCache>
            </c:numRef>
          </c:xVal>
          <c:yVal>
            <c:numRef>
              <c:f>Tabelle1!$C$2:$C$31</c:f>
              <c:numCache>
                <c:formatCode>General</c:formatCode>
                <c:ptCount val="30"/>
                <c:pt idx="0">
                  <c:v>6</c:v>
                </c:pt>
                <c:pt idx="1">
                  <c:v>7</c:v>
                </c:pt>
                <c:pt idx="2">
                  <c:v>4</c:v>
                </c:pt>
                <c:pt idx="3">
                  <c:v>7</c:v>
                </c:pt>
                <c:pt idx="4">
                  <c:v>8</c:v>
                </c:pt>
                <c:pt idx="5">
                  <c:v>8</c:v>
                </c:pt>
                <c:pt idx="6">
                  <c:v>10</c:v>
                </c:pt>
                <c:pt idx="7">
                  <c:v>7</c:v>
                </c:pt>
                <c:pt idx="8">
                  <c:v>6</c:v>
                </c:pt>
                <c:pt idx="9">
                  <c:v>6</c:v>
                </c:pt>
                <c:pt idx="10">
                  <c:v>5</c:v>
                </c:pt>
                <c:pt idx="11">
                  <c:v>4</c:v>
                </c:pt>
                <c:pt idx="12">
                  <c:v>5</c:v>
                </c:pt>
                <c:pt idx="13">
                  <c:v>6</c:v>
                </c:pt>
                <c:pt idx="14">
                  <c:v>5</c:v>
                </c:pt>
                <c:pt idx="15">
                  <c:v>5</c:v>
                </c:pt>
                <c:pt idx="16">
                  <c:v>6</c:v>
                </c:pt>
                <c:pt idx="17">
                  <c:v>7</c:v>
                </c:pt>
                <c:pt idx="18">
                  <c:v>5</c:v>
                </c:pt>
                <c:pt idx="19">
                  <c:v>4</c:v>
                </c:pt>
                <c:pt idx="20">
                  <c:v>3</c:v>
                </c:pt>
                <c:pt idx="21">
                  <c:v>6</c:v>
                </c:pt>
                <c:pt idx="22">
                  <c:v>4</c:v>
                </c:pt>
                <c:pt idx="23">
                  <c:v>3</c:v>
                </c:pt>
                <c:pt idx="24">
                  <c:v>2</c:v>
                </c:pt>
                <c:pt idx="25">
                  <c:v>3</c:v>
                </c:pt>
                <c:pt idx="26">
                  <c:v>4</c:v>
                </c:pt>
                <c:pt idx="27">
                  <c:v>5</c:v>
                </c:pt>
                <c:pt idx="28">
                  <c:v>4</c:v>
                </c:pt>
                <c:pt idx="29">
                  <c:v>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CCE-4F65-86CC-69F99A3907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6128511"/>
        <c:axId val="346128927"/>
      </c:scatterChart>
      <c:valAx>
        <c:axId val="34612851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WS1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46128927"/>
        <c:crosses val="autoZero"/>
        <c:crossBetween val="midCat"/>
      </c:valAx>
      <c:valAx>
        <c:axId val="34612892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WS2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46128511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Tabelle1!$C$1</c:f>
              <c:strCache>
                <c:ptCount val="1"/>
                <c:pt idx="0">
                  <c:v>WS2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Tabelle1!$B$2:$B$31</c:f>
              <c:numCache>
                <c:formatCode>General</c:formatCode>
                <c:ptCount val="30"/>
                <c:pt idx="0">
                  <c:v>4</c:v>
                </c:pt>
                <c:pt idx="1">
                  <c:v>5</c:v>
                </c:pt>
                <c:pt idx="2">
                  <c:v>3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  <c:pt idx="6">
                  <c:v>9</c:v>
                </c:pt>
                <c:pt idx="7">
                  <c:v>7</c:v>
                </c:pt>
                <c:pt idx="8">
                  <c:v>5</c:v>
                </c:pt>
                <c:pt idx="9">
                  <c:v>6</c:v>
                </c:pt>
                <c:pt idx="10">
                  <c:v>4</c:v>
                </c:pt>
                <c:pt idx="11">
                  <c:v>3</c:v>
                </c:pt>
                <c:pt idx="12">
                  <c:v>2</c:v>
                </c:pt>
                <c:pt idx="13">
                  <c:v>5</c:v>
                </c:pt>
                <c:pt idx="14">
                  <c:v>6</c:v>
                </c:pt>
                <c:pt idx="15">
                  <c:v>4</c:v>
                </c:pt>
                <c:pt idx="16">
                  <c:v>3</c:v>
                </c:pt>
                <c:pt idx="17">
                  <c:v>3</c:v>
                </c:pt>
                <c:pt idx="18">
                  <c:v>2</c:v>
                </c:pt>
                <c:pt idx="19">
                  <c:v>5</c:v>
                </c:pt>
                <c:pt idx="20">
                  <c:v>3</c:v>
                </c:pt>
                <c:pt idx="21">
                  <c:v>1</c:v>
                </c:pt>
                <c:pt idx="22">
                  <c:v>1</c:v>
                </c:pt>
                <c:pt idx="23">
                  <c:v>2</c:v>
                </c:pt>
                <c:pt idx="24">
                  <c:v>5</c:v>
                </c:pt>
                <c:pt idx="25">
                  <c:v>4</c:v>
                </c:pt>
                <c:pt idx="26">
                  <c:v>3</c:v>
                </c:pt>
                <c:pt idx="27">
                  <c:v>6</c:v>
                </c:pt>
                <c:pt idx="28">
                  <c:v>7</c:v>
                </c:pt>
                <c:pt idx="29">
                  <c:v>4</c:v>
                </c:pt>
              </c:numCache>
            </c:numRef>
          </c:xVal>
          <c:yVal>
            <c:numRef>
              <c:f>Tabelle1!$C$2:$C$31</c:f>
              <c:numCache>
                <c:formatCode>General</c:formatCode>
                <c:ptCount val="30"/>
                <c:pt idx="0">
                  <c:v>6</c:v>
                </c:pt>
                <c:pt idx="1">
                  <c:v>7</c:v>
                </c:pt>
                <c:pt idx="2">
                  <c:v>4</c:v>
                </c:pt>
                <c:pt idx="3">
                  <c:v>7</c:v>
                </c:pt>
                <c:pt idx="4">
                  <c:v>8</c:v>
                </c:pt>
                <c:pt idx="5">
                  <c:v>8</c:v>
                </c:pt>
                <c:pt idx="6">
                  <c:v>10</c:v>
                </c:pt>
                <c:pt idx="7">
                  <c:v>7</c:v>
                </c:pt>
                <c:pt idx="8">
                  <c:v>6</c:v>
                </c:pt>
                <c:pt idx="9">
                  <c:v>6</c:v>
                </c:pt>
                <c:pt idx="10">
                  <c:v>5</c:v>
                </c:pt>
                <c:pt idx="11">
                  <c:v>4</c:v>
                </c:pt>
                <c:pt idx="12">
                  <c:v>5</c:v>
                </c:pt>
                <c:pt idx="13">
                  <c:v>6</c:v>
                </c:pt>
                <c:pt idx="14">
                  <c:v>5</c:v>
                </c:pt>
                <c:pt idx="15">
                  <c:v>5</c:v>
                </c:pt>
                <c:pt idx="16">
                  <c:v>6</c:v>
                </c:pt>
                <c:pt idx="17">
                  <c:v>7</c:v>
                </c:pt>
                <c:pt idx="18">
                  <c:v>5</c:v>
                </c:pt>
                <c:pt idx="19">
                  <c:v>4</c:v>
                </c:pt>
                <c:pt idx="20">
                  <c:v>3</c:v>
                </c:pt>
                <c:pt idx="21">
                  <c:v>6</c:v>
                </c:pt>
                <c:pt idx="22">
                  <c:v>4</c:v>
                </c:pt>
                <c:pt idx="23">
                  <c:v>3</c:v>
                </c:pt>
                <c:pt idx="24">
                  <c:v>2</c:v>
                </c:pt>
                <c:pt idx="25">
                  <c:v>3</c:v>
                </c:pt>
                <c:pt idx="26">
                  <c:v>4</c:v>
                </c:pt>
                <c:pt idx="27">
                  <c:v>5</c:v>
                </c:pt>
                <c:pt idx="28">
                  <c:v>4</c:v>
                </c:pt>
                <c:pt idx="29">
                  <c:v>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CCE-4F65-86CC-69F99A3907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6128511"/>
        <c:axId val="346128927"/>
      </c:scatterChart>
      <c:valAx>
        <c:axId val="34612851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WS1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46128927"/>
        <c:crosses val="autoZero"/>
        <c:crossBetween val="midCat"/>
      </c:valAx>
      <c:valAx>
        <c:axId val="34612892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WS2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46128511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Tabelle1!$C$1</c:f>
              <c:strCache>
                <c:ptCount val="1"/>
                <c:pt idx="0">
                  <c:v>WS2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Tabelle1!$B$2:$B$31</c:f>
              <c:numCache>
                <c:formatCode>General</c:formatCode>
                <c:ptCount val="30"/>
                <c:pt idx="0">
                  <c:v>4</c:v>
                </c:pt>
                <c:pt idx="1">
                  <c:v>5</c:v>
                </c:pt>
                <c:pt idx="2">
                  <c:v>3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  <c:pt idx="6">
                  <c:v>9</c:v>
                </c:pt>
                <c:pt idx="7">
                  <c:v>7</c:v>
                </c:pt>
                <c:pt idx="8">
                  <c:v>5</c:v>
                </c:pt>
                <c:pt idx="9">
                  <c:v>6</c:v>
                </c:pt>
                <c:pt idx="10">
                  <c:v>4</c:v>
                </c:pt>
                <c:pt idx="11">
                  <c:v>3</c:v>
                </c:pt>
                <c:pt idx="12">
                  <c:v>2</c:v>
                </c:pt>
                <c:pt idx="13">
                  <c:v>5</c:v>
                </c:pt>
                <c:pt idx="14">
                  <c:v>6</c:v>
                </c:pt>
                <c:pt idx="15">
                  <c:v>4</c:v>
                </c:pt>
                <c:pt idx="16">
                  <c:v>3</c:v>
                </c:pt>
                <c:pt idx="17">
                  <c:v>3</c:v>
                </c:pt>
                <c:pt idx="18">
                  <c:v>2</c:v>
                </c:pt>
                <c:pt idx="19">
                  <c:v>5</c:v>
                </c:pt>
                <c:pt idx="20">
                  <c:v>3</c:v>
                </c:pt>
                <c:pt idx="21">
                  <c:v>1</c:v>
                </c:pt>
                <c:pt idx="22">
                  <c:v>1</c:v>
                </c:pt>
                <c:pt idx="23">
                  <c:v>2</c:v>
                </c:pt>
                <c:pt idx="24">
                  <c:v>5</c:v>
                </c:pt>
                <c:pt idx="25">
                  <c:v>4</c:v>
                </c:pt>
                <c:pt idx="26">
                  <c:v>3</c:v>
                </c:pt>
                <c:pt idx="27">
                  <c:v>6</c:v>
                </c:pt>
                <c:pt idx="28">
                  <c:v>7</c:v>
                </c:pt>
                <c:pt idx="29">
                  <c:v>4</c:v>
                </c:pt>
              </c:numCache>
            </c:numRef>
          </c:xVal>
          <c:yVal>
            <c:numRef>
              <c:f>Tabelle1!$C$2:$C$31</c:f>
              <c:numCache>
                <c:formatCode>General</c:formatCode>
                <c:ptCount val="30"/>
                <c:pt idx="0">
                  <c:v>6</c:v>
                </c:pt>
                <c:pt idx="1">
                  <c:v>7</c:v>
                </c:pt>
                <c:pt idx="2">
                  <c:v>4</c:v>
                </c:pt>
                <c:pt idx="3">
                  <c:v>7</c:v>
                </c:pt>
                <c:pt idx="4">
                  <c:v>8</c:v>
                </c:pt>
                <c:pt idx="5">
                  <c:v>8</c:v>
                </c:pt>
                <c:pt idx="6">
                  <c:v>10</c:v>
                </c:pt>
                <c:pt idx="7">
                  <c:v>7</c:v>
                </c:pt>
                <c:pt idx="8">
                  <c:v>6</c:v>
                </c:pt>
                <c:pt idx="9">
                  <c:v>6</c:v>
                </c:pt>
                <c:pt idx="10">
                  <c:v>5</c:v>
                </c:pt>
                <c:pt idx="11">
                  <c:v>4</c:v>
                </c:pt>
                <c:pt idx="12">
                  <c:v>5</c:v>
                </c:pt>
                <c:pt idx="13">
                  <c:v>6</c:v>
                </c:pt>
                <c:pt idx="14">
                  <c:v>5</c:v>
                </c:pt>
                <c:pt idx="15">
                  <c:v>5</c:v>
                </c:pt>
                <c:pt idx="16">
                  <c:v>6</c:v>
                </c:pt>
                <c:pt idx="17">
                  <c:v>7</c:v>
                </c:pt>
                <c:pt idx="18">
                  <c:v>5</c:v>
                </c:pt>
                <c:pt idx="19">
                  <c:v>4</c:v>
                </c:pt>
                <c:pt idx="20">
                  <c:v>3</c:v>
                </c:pt>
                <c:pt idx="21">
                  <c:v>6</c:v>
                </c:pt>
                <c:pt idx="22">
                  <c:v>4</c:v>
                </c:pt>
                <c:pt idx="23">
                  <c:v>3</c:v>
                </c:pt>
                <c:pt idx="24">
                  <c:v>2</c:v>
                </c:pt>
                <c:pt idx="25">
                  <c:v>3</c:v>
                </c:pt>
                <c:pt idx="26">
                  <c:v>4</c:v>
                </c:pt>
                <c:pt idx="27">
                  <c:v>5</c:v>
                </c:pt>
                <c:pt idx="28">
                  <c:v>4</c:v>
                </c:pt>
                <c:pt idx="29">
                  <c:v>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CCE-4F65-86CC-69F99A3907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6128511"/>
        <c:axId val="346128927"/>
      </c:scatterChart>
      <c:valAx>
        <c:axId val="34612851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WS1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46128927"/>
        <c:crosses val="autoZero"/>
        <c:crossBetween val="midCat"/>
      </c:valAx>
      <c:valAx>
        <c:axId val="34612892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WS2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46128511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3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6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D60C8-160E-4A58-AED5-323E7FB3A30C}" type="datetimeFigureOut">
              <a:rPr lang="de-DE" smtClean="0"/>
              <a:t>23.07.2024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2E54F-0A52-4757-9F74-F08CE2B7F3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4658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D60C8-160E-4A58-AED5-323E7FB3A30C}" type="datetimeFigureOut">
              <a:rPr lang="de-DE" smtClean="0"/>
              <a:t>23.07.2024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2E54F-0A52-4757-9F74-F08CE2B7F3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3200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D60C8-160E-4A58-AED5-323E7FB3A30C}" type="datetimeFigureOut">
              <a:rPr lang="de-DE" smtClean="0"/>
              <a:t>23.07.2024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2E54F-0A52-4757-9F74-F08CE2B7F3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7631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D60C8-160E-4A58-AED5-323E7FB3A30C}" type="datetimeFigureOut">
              <a:rPr lang="de-DE" smtClean="0"/>
              <a:t>23.07.2024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2E54F-0A52-4757-9F74-F08CE2B7F3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8837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D60C8-160E-4A58-AED5-323E7FB3A30C}" type="datetimeFigureOut">
              <a:rPr lang="de-DE" smtClean="0"/>
              <a:t>23.07.2024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2E54F-0A52-4757-9F74-F08CE2B7F3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2308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D60C8-160E-4A58-AED5-323E7FB3A30C}" type="datetimeFigureOut">
              <a:rPr lang="de-DE" smtClean="0"/>
              <a:t>23.07.2024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2E54F-0A52-4757-9F74-F08CE2B7F3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6131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D60C8-160E-4A58-AED5-323E7FB3A30C}" type="datetimeFigureOut">
              <a:rPr lang="de-DE" smtClean="0"/>
              <a:t>23.07.2024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2E54F-0A52-4757-9F74-F08CE2B7F3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4969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D60C8-160E-4A58-AED5-323E7FB3A30C}" type="datetimeFigureOut">
              <a:rPr lang="de-DE" smtClean="0"/>
              <a:t>23.07.2024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2E54F-0A52-4757-9F74-F08CE2B7F3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1775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D60C8-160E-4A58-AED5-323E7FB3A30C}" type="datetimeFigureOut">
              <a:rPr lang="de-DE" smtClean="0"/>
              <a:t>23.07.2024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2E54F-0A52-4757-9F74-F08CE2B7F3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6968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D60C8-160E-4A58-AED5-323E7FB3A30C}" type="datetimeFigureOut">
              <a:rPr lang="de-DE" smtClean="0"/>
              <a:t>23.07.2024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2E54F-0A52-4757-9F74-F08CE2B7F3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314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D60C8-160E-4A58-AED5-323E7FB3A30C}" type="datetimeFigureOut">
              <a:rPr lang="de-DE" smtClean="0"/>
              <a:t>23.07.2024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2E54F-0A52-4757-9F74-F08CE2B7F3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1783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D60C8-160E-4A58-AED5-323E7FB3A30C}" type="datetimeFigureOut">
              <a:rPr lang="de-DE" smtClean="0"/>
              <a:t>23.07.2024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A2E54F-0A52-4757-9F74-F08CE2B7F3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8822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Satellitendaten in der Klimatologie</a:t>
            </a:r>
          </a:p>
        </p:txBody>
      </p:sp>
    </p:spTree>
    <p:extLst>
      <p:ext uri="{BB962C8B-B14F-4D97-AF65-F5344CB8AC3E}">
        <p14:creationId xmlns:p14="http://schemas.microsoft.com/office/powerpoint/2010/main" val="28254555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Autocorrelation</a:t>
            </a:r>
            <a:r>
              <a:rPr lang="de-DE" dirty="0"/>
              <a:t> (1)</a:t>
            </a:r>
          </a:p>
        </p:txBody>
      </p:sp>
      <p:sp>
        <p:nvSpPr>
          <p:cNvPr id="4" name="Rechteck 3"/>
          <p:cNvSpPr/>
          <p:nvPr/>
        </p:nvSpPr>
        <p:spPr>
          <a:xfrm>
            <a:off x="838200" y="1815429"/>
            <a:ext cx="4755078" cy="2875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err="1"/>
              <a:t>Lets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a </a:t>
            </a:r>
            <a:r>
              <a:rPr lang="de-DE" dirty="0" err="1"/>
              <a:t>look</a:t>
            </a:r>
            <a:r>
              <a:rPr lang="de-DE" dirty="0"/>
              <a:t> at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pixel</a:t>
            </a:r>
            <a:r>
              <a:rPr lang="de-DE" dirty="0"/>
              <a:t> at different </a:t>
            </a:r>
            <a:r>
              <a:rPr lang="de-DE" dirty="0" err="1"/>
              <a:t>times</a:t>
            </a:r>
            <a:r>
              <a:rPr lang="de-DE" dirty="0"/>
              <a:t>:</a:t>
            </a:r>
          </a:p>
          <a:p>
            <a:r>
              <a:rPr lang="de-DE" dirty="0"/>
              <a:t>WS1(t) = 4,5,3,6,7,8,9,7,5,6,4,3,2,5,6,…</a:t>
            </a:r>
          </a:p>
          <a:p>
            <a:r>
              <a:rPr lang="de-DE" dirty="0"/>
              <a:t>WS1(t-1) =2,4,5,3,6,7,8,9,7,5,6,4,3,2,5,6,…</a:t>
            </a:r>
          </a:p>
          <a:p>
            <a:endParaRPr lang="de-DE" dirty="0"/>
          </a:p>
          <a:p>
            <a:r>
              <a:rPr lang="de-DE" dirty="0" err="1"/>
              <a:t>Gives</a:t>
            </a:r>
            <a:r>
              <a:rPr lang="de-DE" dirty="0"/>
              <a:t> r(WS1(t),WS1(t-1))=0,59142412 </a:t>
            </a:r>
          </a:p>
          <a:p>
            <a:endParaRPr lang="de-DE" dirty="0"/>
          </a:p>
          <a:p>
            <a:r>
              <a:rPr lang="de-DE" dirty="0"/>
              <a:t>The time </a:t>
            </a:r>
            <a:r>
              <a:rPr lang="de-DE" dirty="0" err="1"/>
              <a:t>series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connected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past</a:t>
            </a:r>
            <a:r>
              <a:rPr lang="de-DE" dirty="0"/>
              <a:t>!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152736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Autocorrelation</a:t>
            </a:r>
            <a:r>
              <a:rPr lang="de-DE" dirty="0"/>
              <a:t> (2)</a:t>
            </a:r>
          </a:p>
        </p:txBody>
      </p:sp>
      <p:sp>
        <p:nvSpPr>
          <p:cNvPr id="4" name="Rechteck 3"/>
          <p:cNvSpPr/>
          <p:nvPr/>
        </p:nvSpPr>
        <p:spPr>
          <a:xfrm>
            <a:off x="838200" y="1815429"/>
            <a:ext cx="4755078" cy="2875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err="1"/>
              <a:t>Lets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a </a:t>
            </a:r>
            <a:r>
              <a:rPr lang="de-DE" dirty="0" err="1"/>
              <a:t>look</a:t>
            </a:r>
            <a:r>
              <a:rPr lang="de-DE" dirty="0"/>
              <a:t> at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pixel</a:t>
            </a:r>
            <a:r>
              <a:rPr lang="de-DE" dirty="0"/>
              <a:t> at different </a:t>
            </a:r>
            <a:r>
              <a:rPr lang="de-DE" dirty="0" err="1"/>
              <a:t>times</a:t>
            </a:r>
            <a:r>
              <a:rPr lang="de-DE" dirty="0"/>
              <a:t>:</a:t>
            </a:r>
          </a:p>
          <a:p>
            <a:r>
              <a:rPr lang="de-DE" dirty="0"/>
              <a:t>WS1(t) = 4,5,3,6,7,8,9,7,5,6,4,3,2,5,6,…</a:t>
            </a:r>
          </a:p>
          <a:p>
            <a:r>
              <a:rPr lang="de-DE" dirty="0"/>
              <a:t>WS1(t-1) =2,4,5,3,6,7,8,9,7,5,6,4,3,2,5,6,…</a:t>
            </a:r>
          </a:p>
          <a:p>
            <a:endParaRPr lang="de-DE" dirty="0"/>
          </a:p>
          <a:p>
            <a:r>
              <a:rPr lang="de-DE" dirty="0" err="1"/>
              <a:t>Gives</a:t>
            </a:r>
            <a:r>
              <a:rPr lang="de-DE" dirty="0"/>
              <a:t> r(WS1(t),WS1(t-1))=0,59142412 </a:t>
            </a:r>
          </a:p>
          <a:p>
            <a:endParaRPr lang="de-DE" dirty="0"/>
          </a:p>
          <a:p>
            <a:r>
              <a:rPr lang="de-DE" dirty="0"/>
              <a:t>The time </a:t>
            </a:r>
            <a:r>
              <a:rPr lang="de-DE" dirty="0" err="1"/>
              <a:t>series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connected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past</a:t>
            </a:r>
            <a:r>
              <a:rPr lang="de-DE" dirty="0"/>
              <a:t>!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6495803" y="3289465"/>
            <a:ext cx="681643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But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very</a:t>
            </a:r>
            <a:r>
              <a:rPr lang="de-DE" dirty="0"/>
              <a:t> </a:t>
            </a:r>
            <a:r>
              <a:rPr lang="de-DE" dirty="0" err="1"/>
              <a:t>recent</a:t>
            </a:r>
            <a:r>
              <a:rPr lang="de-DE" dirty="0"/>
              <a:t> </a:t>
            </a:r>
            <a:r>
              <a:rPr lang="de-DE" dirty="0" err="1"/>
              <a:t>past</a:t>
            </a:r>
            <a:r>
              <a:rPr lang="de-DE" dirty="0"/>
              <a:t>:</a:t>
            </a:r>
            <a:br>
              <a:rPr lang="de-DE" dirty="0"/>
            </a:br>
            <a:endParaRPr lang="de-DE" dirty="0"/>
          </a:p>
          <a:p>
            <a:r>
              <a:rPr lang="de-DE" dirty="0"/>
              <a:t>r(WS1(t),WS1(t))   =1</a:t>
            </a:r>
          </a:p>
          <a:p>
            <a:r>
              <a:rPr lang="de-DE" dirty="0"/>
              <a:t>r(WS1(t),WS1(t-1))=0,59142412 </a:t>
            </a:r>
          </a:p>
          <a:p>
            <a:r>
              <a:rPr lang="de-DE" dirty="0"/>
              <a:t>r(WS1(t),WS1(t-2))=0,29165067 </a:t>
            </a:r>
            <a:br>
              <a:rPr lang="de-DE" dirty="0"/>
            </a:br>
            <a:r>
              <a:rPr lang="de-DE" dirty="0"/>
              <a:t>r(WS1(t),WS1(t-3))=0,21345613  </a:t>
            </a:r>
          </a:p>
          <a:p>
            <a:r>
              <a:rPr lang="de-DE" dirty="0"/>
              <a:t>r(WS1(t),WS1(t-4))=0,13678334</a:t>
            </a:r>
          </a:p>
          <a:p>
            <a:r>
              <a:rPr lang="de-DE" dirty="0"/>
              <a:t>r(WS1(t),WS1(t-5))=0,05687739 </a:t>
            </a:r>
            <a:br>
              <a:rPr lang="de-DE" dirty="0"/>
            </a:br>
            <a:r>
              <a:rPr lang="de-DE" dirty="0"/>
              <a:t>r(WS1(t),WS1(t-6))=-0,1132327  </a:t>
            </a:r>
          </a:p>
        </p:txBody>
      </p:sp>
    </p:spTree>
    <p:extLst>
      <p:ext uri="{BB962C8B-B14F-4D97-AF65-F5344CB8AC3E}">
        <p14:creationId xmlns:p14="http://schemas.microsoft.com/office/powerpoint/2010/main" val="3382068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Significance</a:t>
            </a:r>
            <a:r>
              <a:rPr lang="de-DE" dirty="0"/>
              <a:t> </a:t>
            </a:r>
            <a:r>
              <a:rPr lang="de-DE" dirty="0" err="1"/>
              <a:t>tests</a:t>
            </a:r>
            <a:r>
              <a:rPr lang="de-DE" dirty="0"/>
              <a:t> / </a:t>
            </a:r>
            <a:r>
              <a:rPr lang="de-DE" dirty="0" err="1"/>
              <a:t>hypothesis</a:t>
            </a:r>
            <a:r>
              <a:rPr lang="de-DE" dirty="0"/>
              <a:t> </a:t>
            </a:r>
            <a:r>
              <a:rPr lang="de-DE" dirty="0" err="1"/>
              <a:t>testing</a:t>
            </a:r>
            <a:r>
              <a:rPr lang="de-DE" dirty="0"/>
              <a:t> (1)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825624"/>
            <a:ext cx="8460179" cy="4539549"/>
          </a:xfrm>
        </p:spPr>
        <p:txBody>
          <a:bodyPr>
            <a:normAutofit/>
          </a:bodyPr>
          <a:lstStyle/>
          <a:p>
            <a:r>
              <a:rPr lang="de-DE" dirty="0"/>
              <a:t>Do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sets</a:t>
            </a:r>
            <a:r>
              <a:rPr lang="de-DE" dirty="0"/>
              <a:t> </a:t>
            </a:r>
            <a:r>
              <a:rPr lang="de-DE" dirty="0" err="1"/>
              <a:t>deviate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other</a:t>
            </a:r>
            <a:r>
              <a:rPr lang="de-DE" dirty="0"/>
              <a:t>?</a:t>
            </a:r>
          </a:p>
          <a:p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sure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?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dirty="0" err="1"/>
              <a:t>Example</a:t>
            </a:r>
            <a:r>
              <a:rPr lang="de-DE" dirty="0"/>
              <a:t>: </a:t>
            </a:r>
          </a:p>
          <a:p>
            <a:pPr marL="0" indent="0">
              <a:buNone/>
            </a:pP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measure</a:t>
            </a:r>
            <a:r>
              <a:rPr lang="de-DE" dirty="0"/>
              <a:t> wind </a:t>
            </a:r>
            <a:r>
              <a:rPr lang="de-DE" dirty="0" err="1"/>
              <a:t>speed</a:t>
            </a:r>
            <a:r>
              <a:rPr lang="de-DE" dirty="0"/>
              <a:t> at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locations</a:t>
            </a:r>
            <a:r>
              <a:rPr lang="de-DE" dirty="0"/>
              <a:t>. </a:t>
            </a:r>
            <a:r>
              <a:rPr lang="de-DE" dirty="0" err="1"/>
              <a:t>Our</a:t>
            </a:r>
            <a:r>
              <a:rPr lang="de-DE" dirty="0"/>
              <a:t> </a:t>
            </a:r>
            <a:r>
              <a:rPr lang="de-DE" dirty="0" err="1"/>
              <a:t>calculated</a:t>
            </a:r>
            <a:r>
              <a:rPr lang="de-DE" dirty="0"/>
              <a:t> </a:t>
            </a:r>
            <a:r>
              <a:rPr lang="de-DE" dirty="0" err="1"/>
              <a:t>means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different at </a:t>
            </a:r>
            <a:r>
              <a:rPr lang="de-DE" dirty="0" err="1"/>
              <a:t>both</a:t>
            </a:r>
            <a:r>
              <a:rPr lang="de-DE" dirty="0"/>
              <a:t> </a:t>
            </a:r>
            <a:r>
              <a:rPr lang="de-DE" dirty="0" err="1"/>
              <a:t>locations</a:t>
            </a:r>
            <a:r>
              <a:rPr lang="de-DE" dirty="0"/>
              <a:t>. Do </a:t>
            </a:r>
            <a:r>
              <a:rPr lang="de-DE" dirty="0" err="1"/>
              <a:t>both</a:t>
            </a:r>
            <a:r>
              <a:rPr lang="de-DE" dirty="0"/>
              <a:t> </a:t>
            </a:r>
            <a:r>
              <a:rPr lang="de-DE" dirty="0" err="1"/>
              <a:t>statistical</a:t>
            </a:r>
            <a:r>
              <a:rPr lang="de-DE" dirty="0"/>
              <a:t> </a:t>
            </a:r>
            <a:r>
              <a:rPr lang="de-DE" dirty="0" err="1"/>
              <a:t>populations</a:t>
            </a:r>
            <a:r>
              <a:rPr lang="de-DE" dirty="0"/>
              <a:t> (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location</a:t>
            </a:r>
            <a:r>
              <a:rPr lang="de-DE" dirty="0"/>
              <a:t>)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or</a:t>
            </a:r>
            <a:r>
              <a:rPr lang="de-DE" dirty="0"/>
              <a:t> different </a:t>
            </a:r>
            <a:r>
              <a:rPr lang="de-DE" dirty="0" err="1"/>
              <a:t>expected</a:t>
            </a:r>
            <a:r>
              <a:rPr lang="de-DE" dirty="0"/>
              <a:t> </a:t>
            </a:r>
            <a:r>
              <a:rPr lang="de-DE" dirty="0" err="1"/>
              <a:t>values</a:t>
            </a:r>
            <a:r>
              <a:rPr lang="de-DE" dirty="0"/>
              <a:t>?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483056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Significance</a:t>
            </a:r>
            <a:r>
              <a:rPr lang="de-DE" dirty="0"/>
              <a:t> </a:t>
            </a:r>
            <a:r>
              <a:rPr lang="de-DE" dirty="0" err="1"/>
              <a:t>tests</a:t>
            </a:r>
            <a:r>
              <a:rPr lang="de-DE" dirty="0"/>
              <a:t> / </a:t>
            </a:r>
            <a:r>
              <a:rPr lang="de-DE" dirty="0" err="1"/>
              <a:t>hypothesis</a:t>
            </a:r>
            <a:r>
              <a:rPr lang="de-DE" dirty="0"/>
              <a:t> </a:t>
            </a:r>
            <a:r>
              <a:rPr lang="de-DE" dirty="0" err="1"/>
              <a:t>testing</a:t>
            </a:r>
            <a:r>
              <a:rPr lang="de-DE" dirty="0"/>
              <a:t> (2)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DE" i="1" dirty="0">
                    <a:latin typeface="Cambria Math" panose="02040503050406030204" pitchFamily="18" charset="0"/>
                  </a:rPr>
                  <a:t>Hypotheses: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: 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de-DE" b="0" i="1" dirty="0">
                    <a:latin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de-DE" i="1">
                        <a:latin typeface="Cambria Math" panose="02040503050406030204" pitchFamily="18" charset="0"/>
                      </a:rPr>
                      <m:t>: </m:t>
                    </m:r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de-DE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de-DE" i="1" smtClean="0">
                        <a:latin typeface="Cambria Math" panose="02040503050406030204" pitchFamily="18" charset="0"/>
                      </a:rPr>
                      <m:t>≠</m:t>
                    </m:r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de-DE" dirty="0"/>
              </a:p>
              <a:p>
                <a:r>
                  <a:rPr lang="de-DE" dirty="0" err="1"/>
                  <a:t>Means</a:t>
                </a:r>
                <a:r>
                  <a:rPr lang="de-DE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de-DE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den>
                    </m:f>
                    <m:nary>
                      <m:naryPr>
                        <m:chr m:val="∑"/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de-DE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sSub>
                          <m:sSub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r>
                  <a:rPr lang="de-DE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de-DE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nary>
                      <m:naryPr>
                        <m:chr m:val="∑"/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de-DE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  <m:e>
                        <m:sSub>
                          <m:sSub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endParaRPr lang="de-DE" dirty="0"/>
              </a:p>
              <a:p>
                <a:r>
                  <a:rPr lang="de-DE" dirty="0"/>
                  <a:t>Test </a:t>
                </a:r>
                <a:r>
                  <a:rPr lang="de-DE" dirty="0" err="1"/>
                  <a:t>Statistic</a:t>
                </a:r>
                <a:r>
                  <a:rPr lang="de-DE" dirty="0"/>
                  <a:t> </a:t>
                </a:r>
                <a:r>
                  <a:rPr lang="de-DE" dirty="0" err="1"/>
                  <a:t>realization</a:t>
                </a:r>
                <a:r>
                  <a:rPr lang="de-DE" dirty="0"/>
                  <a:t>: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num>
                          <m:den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den>
                        </m:f>
                      </m:e>
                    </m:rad>
                    <m:r>
                      <a:rPr lang="de-DE" b="0" i="1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acc>
                          <m:accPr>
                            <m:chr m:val="̅"/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de-DE" i="1">
                            <a:latin typeface="Cambria Math" panose="02040503050406030204" pitchFamily="18" charset="0"/>
                          </a:rPr>
                          <m:t>−</m:t>
                        </m:r>
                        <m:acc>
                          <m:accPr>
                            <m:chr m:val="̅"/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acc>
                        <m:r>
                          <a:rPr lang="de-DE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dirty="0"/>
              </a:p>
              <a:p>
                <a:r>
                  <a:rPr lang="de-DE" dirty="0" err="1"/>
                  <a:t>Weighted</a:t>
                </a:r>
                <a:r>
                  <a:rPr lang="de-DE" dirty="0"/>
                  <a:t> </a:t>
                </a:r>
                <a:r>
                  <a:rPr lang="de-DE" dirty="0" err="1"/>
                  <a:t>variance</a:t>
                </a:r>
                <a:r>
                  <a:rPr lang="de-DE" dirty="0"/>
                  <a:t> </a:t>
                </a:r>
                <a:r>
                  <a:rPr lang="de-DE" dirty="0" err="1"/>
                  <a:t>realization</a:t>
                </a:r>
                <a:r>
                  <a:rPr lang="de-DE" dirty="0"/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de-DE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  <m:sSubSup>
                          <m:sSubSupPr>
                            <m:ctrlPr>
                              <a:rPr lang="de-DE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  <m:sup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+(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−1)</m:t>
                        </m:r>
                        <m:sSubSup>
                          <m:sSubSup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m:rPr>
                            <m:nor/>
                          </m:rPr>
                          <a:rPr lang="de-DE" dirty="0"/>
                          <m:t> </m:t>
                        </m:r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den>
                    </m:f>
                  </m:oMath>
                </a14:m>
                <a:r>
                  <a:rPr lang="de-DE" dirty="0"/>
                  <a:t>,</a:t>
                </a:r>
                <a14:m>
                  <m:oMath xmlns:m="http://schemas.openxmlformats.org/officeDocument/2006/math">
                    <m:r>
                      <a:rPr lang="de-DE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de-DE" b="0" i="0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de-DE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de-DE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den>
                    </m:f>
                    <m:nary>
                      <m:naryPr>
                        <m:chr m:val="∑"/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de-DE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sSup>
                          <m:sSup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de-DE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de-DE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nary>
                  </m:oMath>
                </a14:m>
                <a:r>
                  <a:rPr lang="de-DE" dirty="0"/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de-DE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de-DE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nary>
                      <m:naryPr>
                        <m:chr m:val="∑"/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de-DE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  <m:e>
                        <m:sSup>
                          <m:sSup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de-DE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de-DE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nary>
                  </m:oMath>
                </a14:m>
                <a:endParaRPr lang="de-DE" dirty="0"/>
              </a:p>
              <a:p>
                <a:r>
                  <a:rPr lang="de-DE" dirty="0" err="1"/>
                  <a:t>Significance</a:t>
                </a:r>
                <a:r>
                  <a:rPr lang="de-DE" dirty="0"/>
                  <a:t> </a:t>
                </a:r>
                <a:r>
                  <a:rPr lang="de-DE" dirty="0" err="1"/>
                  <a:t>niveau</a:t>
                </a:r>
                <a:r>
                  <a:rPr lang="de-DE" dirty="0"/>
                  <a:t>: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de-DE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(1−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−2)</m:t>
                    </m:r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38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823188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Significance</a:t>
            </a:r>
            <a:r>
              <a:rPr lang="de-DE" dirty="0"/>
              <a:t> </a:t>
            </a:r>
            <a:r>
              <a:rPr lang="de-DE" dirty="0" err="1"/>
              <a:t>tests</a:t>
            </a:r>
            <a:r>
              <a:rPr lang="de-DE" dirty="0"/>
              <a:t> / </a:t>
            </a:r>
            <a:r>
              <a:rPr lang="de-DE" dirty="0" err="1"/>
              <a:t>hypothesis</a:t>
            </a:r>
            <a:r>
              <a:rPr lang="de-DE" dirty="0"/>
              <a:t> </a:t>
            </a:r>
            <a:r>
              <a:rPr lang="de-DE" dirty="0" err="1"/>
              <a:t>testing</a:t>
            </a:r>
            <a:r>
              <a:rPr lang="de-DE" dirty="0"/>
              <a:t> (3)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: 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𝑊𝑆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𝑊𝑆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de-DE" b="0" i="1" dirty="0">
                    <a:latin typeface="Cambria Math" panose="02040503050406030204" pitchFamily="18" charset="0"/>
                  </a:rPr>
                  <a:t>,</a:t>
                </a:r>
                <a:endParaRPr lang="de-DE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de-DE" i="1">
                        <a:latin typeface="Cambria Math" panose="02040503050406030204" pitchFamily="18" charset="0"/>
                      </a:rPr>
                      <m:t>: </m:t>
                    </m:r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</a:rPr>
                          <m:t>𝑊𝑆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de-DE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𝑊𝑆</m:t>
                        </m:r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de-DE" i="1">
                        <a:latin typeface="Cambria Math" panose="02040503050406030204" pitchFamily="18" charset="0"/>
                      </a:rPr>
                      <m:t>≠0</m:t>
                    </m:r>
                  </m:oMath>
                </a14:m>
                <a:endParaRPr lang="de-DE" dirty="0"/>
              </a:p>
              <a:p>
                <a:endParaRPr lang="de-DE" dirty="0"/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𝑊𝑆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acc>
                    <m:r>
                      <a:rPr lang="de-DE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30</m:t>
                        </m:r>
                      </m:den>
                    </m:f>
                    <m:nary>
                      <m:naryPr>
                        <m:chr m:val="∑"/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de-DE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30</m:t>
                        </m:r>
                      </m:sup>
                      <m:e>
                        <m:sSub>
                          <m:sSub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𝑊𝑆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=4.43</m:t>
                        </m:r>
                      </m:e>
                    </m:nary>
                  </m:oMath>
                </a14:m>
                <a:r>
                  <a:rPr lang="de-DE" dirty="0"/>
                  <a:t>3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𝑊𝑆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acc>
                    <m:r>
                      <a:rPr lang="de-DE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30</m:t>
                        </m:r>
                      </m:den>
                    </m:f>
                    <m:nary>
                      <m:naryPr>
                        <m:chr m:val="∑"/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de-DE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30</m:t>
                        </m:r>
                      </m:sup>
                      <m:e>
                        <m:sSub>
                          <m:sSub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𝑊𝑆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b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  <m:r>
                      <a:rPr lang="de-DE" b="0" i="1" smtClean="0">
                        <a:latin typeface="Cambria Math" panose="02040503050406030204" pitchFamily="18" charset="0"/>
                      </a:rPr>
                      <m:t>=5.333</m:t>
                    </m:r>
                  </m:oMath>
                </a14:m>
                <a:endParaRPr lang="de-DE" dirty="0"/>
              </a:p>
              <a:p>
                <a:endParaRPr lang="de-DE" dirty="0"/>
              </a:p>
              <a:p>
                <a:r>
                  <a:rPr lang="de-DE" dirty="0"/>
                  <a:t>Test </a:t>
                </a:r>
                <a:r>
                  <a:rPr lang="de-DE" dirty="0" err="1"/>
                  <a:t>Statistic</a:t>
                </a:r>
                <a:r>
                  <a:rPr lang="de-DE" dirty="0"/>
                  <a:t> </a:t>
                </a:r>
                <a:r>
                  <a:rPr lang="de-DE" dirty="0" err="1"/>
                  <a:t>realization</a:t>
                </a:r>
                <a:r>
                  <a:rPr lang="de-DE" dirty="0"/>
                  <a:t>: </a:t>
                </a:r>
                <a:br>
                  <a:rPr lang="de-DE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num>
                          <m:den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den>
                        </m:f>
                      </m:e>
                    </m:rad>
                    <m:r>
                      <a:rPr lang="de-DE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acc>
                          <m:accPr>
                            <m:chr m:val="̅"/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𝑊𝑆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acc>
                        <m:r>
                          <a:rPr lang="de-DE" i="1">
                            <a:latin typeface="Cambria Math" panose="02040503050406030204" pitchFamily="18" charset="0"/>
                          </a:rPr>
                          <m:t>−</m:t>
                        </m:r>
                        <m:acc>
                          <m:accPr>
                            <m:chr m:val="̅"/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𝑊𝑆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2 </m:t>
                            </m:r>
                          </m:e>
                        </m:acc>
                        <m:r>
                          <a:rPr lang="de-DE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num>
                      <m:den>
                        <m:r>
                          <a:rPr lang="de-DE" i="1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  <m:r>
                      <a:rPr lang="de-DE" b="0" i="0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30∗30</m:t>
                            </m:r>
                          </m:num>
                          <m:den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30</m:t>
                            </m:r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30</m:t>
                            </m:r>
                          </m:den>
                        </m:f>
                      </m:e>
                    </m:rad>
                  </m:oMath>
                </a14:m>
                <a:r>
                  <a:rPr lang="de-DE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4.43−5.33</m:t>
                        </m:r>
                      </m:num>
                      <m:den>
                        <m:r>
                          <a:rPr lang="de-DE" i="1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  <m:r>
                      <a:rPr lang="de-DE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15</m:t>
                            </m:r>
                          </m:e>
                        </m:rad>
                        <m:r>
                          <a:rPr lang="de-DE">
                            <a:latin typeface="Cambria Math" panose="02040503050406030204" pitchFamily="18" charset="0"/>
                          </a:rPr>
                          <m:t>∗−0.9</m:t>
                        </m:r>
                        <m:r>
                          <m:rPr>
                            <m:nor/>
                          </m:rPr>
                          <a:rPr lang="de-DE" dirty="0"/>
                          <m:t> </m:t>
                        </m:r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3.5</m:t>
                        </m:r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28" t="-322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282537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Significance</a:t>
            </a:r>
            <a:r>
              <a:rPr lang="de-DE" dirty="0"/>
              <a:t> </a:t>
            </a:r>
            <a:r>
              <a:rPr lang="de-DE" dirty="0" err="1"/>
              <a:t>tests</a:t>
            </a:r>
            <a:r>
              <a:rPr lang="de-DE" dirty="0"/>
              <a:t> / </a:t>
            </a:r>
            <a:r>
              <a:rPr lang="de-DE" dirty="0" err="1"/>
              <a:t>hypothesis</a:t>
            </a:r>
            <a:r>
              <a:rPr lang="de-DE" dirty="0"/>
              <a:t> </a:t>
            </a:r>
            <a:r>
              <a:rPr lang="de-DE" dirty="0" err="1"/>
              <a:t>testing</a:t>
            </a:r>
            <a:r>
              <a:rPr lang="de-DE" dirty="0"/>
              <a:t> (4)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𝑊𝑆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de-DE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de-DE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30</m:t>
                        </m:r>
                      </m:den>
                    </m:f>
                    <m:nary>
                      <m:naryPr>
                        <m:chr m:val="∑"/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de-DE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30</m:t>
                        </m:r>
                      </m:sup>
                      <m:e>
                        <m:sSup>
                          <m:sSup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de-DE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𝑊𝑆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sub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acc>
                              <m:accPr>
                                <m:chr m:val="̅"/>
                                <m:ctrlPr>
                                  <a:rPr lang="de-DE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de-DE" i="1">
                                    <a:latin typeface="Cambria Math" panose="02040503050406030204" pitchFamily="18" charset="0"/>
                                  </a:rPr>
                                  <m:t>𝑊𝑆</m:t>
                                </m:r>
                                <m:r>
                                  <a:rPr lang="de-DE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acc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nary>
                    <m:r>
                      <a:rPr lang="de-DE" b="0" i="1" smtClean="0">
                        <a:latin typeface="Cambria Math" panose="02040503050406030204" pitchFamily="18" charset="0"/>
                      </a:rPr>
                      <m:t>=4.12</m:t>
                    </m:r>
                  </m:oMath>
                </a14:m>
                <a:endParaRPr lang="de-DE" dirty="0"/>
              </a:p>
              <a:p>
                <a:r>
                  <a:rPr lang="de-DE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𝑊𝑆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de-DE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de-DE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30</m:t>
                        </m:r>
                      </m:den>
                    </m:f>
                    <m:nary>
                      <m:naryPr>
                        <m:chr m:val="∑"/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de-DE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30</m:t>
                        </m:r>
                      </m:sup>
                      <m:e>
                        <m:sSup>
                          <m:sSup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de-DE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𝑊𝑆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sub>
                                <m:r>
                                  <a:rPr lang="de-DE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acc>
                              <m:accPr>
                                <m:chr m:val="̅"/>
                                <m:ctrlPr>
                                  <a:rPr lang="de-DE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de-DE" i="1">
                                    <a:latin typeface="Cambria Math" panose="02040503050406030204" pitchFamily="18" charset="0"/>
                                  </a:rPr>
                                  <m:t>𝑊𝑆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acc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nary>
                    <m:r>
                      <a:rPr lang="de-DE" b="0" i="1" smtClean="0">
                        <a:latin typeface="Cambria Math" panose="02040503050406030204" pitchFamily="18" charset="0"/>
                      </a:rPr>
                      <m:t>=3.06</m:t>
                    </m:r>
                  </m:oMath>
                </a14:m>
                <a:br>
                  <a:rPr lang="de-DE" dirty="0"/>
                </a:br>
                <a:endParaRPr lang="de-DE" dirty="0"/>
              </a:p>
              <a:p>
                <a:endParaRPr lang="de-DE" dirty="0"/>
              </a:p>
              <a:p>
                <a:r>
                  <a:rPr lang="de-DE" dirty="0"/>
                  <a:t>Weighted </a:t>
                </a:r>
                <a:r>
                  <a:rPr lang="de-DE" dirty="0" err="1"/>
                  <a:t>variance</a:t>
                </a:r>
                <a:r>
                  <a:rPr lang="de-DE" dirty="0"/>
                  <a:t> </a:t>
                </a:r>
                <a:r>
                  <a:rPr lang="de-DE" dirty="0" err="1"/>
                  <a:t>realization</a:t>
                </a:r>
                <a:r>
                  <a:rPr lang="de-DE" dirty="0"/>
                  <a:t>: </a:t>
                </a:r>
                <a:br>
                  <a:rPr lang="de-DE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sSup>
                      <m:sSup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de-DE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de-DE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30</m:t>
                            </m:r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  <m:sSubSup>
                          <m:sSubSup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𝑊𝑆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de-DE" i="1">
                            <a:latin typeface="Cambria Math" panose="02040503050406030204" pitchFamily="18" charset="0"/>
                          </a:rPr>
                          <m:t>+(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30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−1)</m:t>
                        </m:r>
                        <m:sSubSup>
                          <m:sSubSup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𝑊𝑆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m:rPr>
                            <m:nor/>
                          </m:rPr>
                          <a:rPr lang="de-DE" dirty="0"/>
                          <m:t> </m:t>
                        </m:r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30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30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−2</m:t>
                        </m:r>
                      </m:den>
                    </m:f>
                  </m:oMath>
                </a14:m>
                <a:r>
                  <a:rPr lang="de-DE" dirty="0">
                    <a:latin typeface="Cambria Math" panose="020405030504060302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29∗4.12 + 29 ∗3.06</m:t>
                        </m:r>
                      </m:num>
                      <m:den>
                        <m:r>
                          <a:rPr lang="de-DE" b="0" i="1" dirty="0" smtClean="0">
                            <a:latin typeface="Cambria Math" panose="02040503050406030204" pitchFamily="18" charset="0"/>
                          </a:rPr>
                          <m:t>58</m:t>
                        </m:r>
                      </m:den>
                    </m:f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208.22</m:t>
                        </m:r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58</m:t>
                        </m:r>
                      </m:den>
                    </m:f>
                  </m:oMath>
                </a14:m>
                <a:r>
                  <a:rPr lang="de-DE" dirty="0">
                    <a:latin typeface="Cambria Math" panose="02040503050406030204" pitchFamily="18" charset="0"/>
                  </a:rPr>
                  <a:t> = 3.59</a:t>
                </a:r>
                <a:endParaRPr lang="de-DE" dirty="0"/>
              </a:p>
              <a:p>
                <a:endParaRPr lang="de-DE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126269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Significance</a:t>
            </a:r>
            <a:r>
              <a:rPr lang="de-DE" dirty="0"/>
              <a:t> </a:t>
            </a:r>
            <a:r>
              <a:rPr lang="de-DE" dirty="0" err="1"/>
              <a:t>tests</a:t>
            </a:r>
            <a:r>
              <a:rPr lang="de-DE" dirty="0"/>
              <a:t> / </a:t>
            </a:r>
            <a:r>
              <a:rPr lang="de-DE" dirty="0" err="1"/>
              <a:t>hypothesis</a:t>
            </a:r>
            <a:r>
              <a:rPr lang="de-DE" dirty="0"/>
              <a:t> </a:t>
            </a:r>
            <a:r>
              <a:rPr lang="de-DE" dirty="0" err="1"/>
              <a:t>testing</a:t>
            </a:r>
            <a:r>
              <a:rPr lang="de-DE" dirty="0"/>
              <a:t> (5)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de-DE" dirty="0"/>
                  <a:t>Test </a:t>
                </a:r>
                <a:r>
                  <a:rPr lang="de-DE" dirty="0" err="1"/>
                  <a:t>Statistic</a:t>
                </a:r>
                <a:r>
                  <a:rPr lang="de-DE" dirty="0"/>
                  <a:t> </a:t>
                </a:r>
                <a:r>
                  <a:rPr lang="de-DE" dirty="0" err="1"/>
                  <a:t>realization</a:t>
                </a:r>
                <a:r>
                  <a:rPr lang="de-DE" dirty="0"/>
                  <a:t>: </a:t>
                </a:r>
                <a:br>
                  <a:rPr lang="de-DE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3.5</m:t>
                        </m:r>
                      </m:num>
                      <m:den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den>
                    </m:f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3.5</m:t>
                        </m:r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3.59</m:t>
                        </m:r>
                      </m:den>
                    </m:f>
                    <m:r>
                      <a:rPr lang="de-DE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≈0.97 </m:t>
                    </m:r>
                  </m:oMath>
                </a14:m>
                <a:endParaRPr lang="de-DE" dirty="0"/>
              </a:p>
              <a:p>
                <a:r>
                  <a:rPr lang="de-DE" dirty="0"/>
                  <a:t>Significance </a:t>
                </a:r>
                <a:r>
                  <a:rPr lang="de-DE" dirty="0" err="1"/>
                  <a:t>niveau</a:t>
                </a:r>
                <a:r>
                  <a:rPr lang="de-DE" dirty="0"/>
                  <a:t>: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de-DE" i="1">
                        <a:latin typeface="Cambria Math" panose="02040503050406030204" pitchFamily="18" charset="0"/>
                      </a:rPr>
                      <m:t>&gt;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𝑡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1−</m:t>
                        </m:r>
                        <m:f>
                          <m:f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</m:t>
                        </m:r>
                      </m:e>
                    </m:d>
                  </m:oMath>
                </a14:m>
                <a:endParaRPr lang="de-DE" dirty="0"/>
              </a:p>
              <a:p>
                <a:endParaRPr lang="de-DE" dirty="0"/>
              </a:p>
              <a:p>
                <a:r>
                  <a:rPr lang="de-DE" dirty="0"/>
                  <a:t>Check in t-</a:t>
                </a:r>
                <a:r>
                  <a:rPr lang="de-DE" dirty="0" err="1"/>
                  <a:t>table</a:t>
                </a:r>
                <a:endParaRPr lang="de-DE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288726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Significance</a:t>
            </a:r>
            <a:r>
              <a:rPr lang="de-DE" dirty="0"/>
              <a:t> </a:t>
            </a:r>
            <a:r>
              <a:rPr lang="de-DE" dirty="0" err="1"/>
              <a:t>tests</a:t>
            </a:r>
            <a:r>
              <a:rPr lang="de-DE" dirty="0"/>
              <a:t> / </a:t>
            </a:r>
            <a:r>
              <a:rPr lang="de-DE" dirty="0" err="1"/>
              <a:t>hypothesis</a:t>
            </a:r>
            <a:r>
              <a:rPr lang="de-DE" dirty="0"/>
              <a:t> </a:t>
            </a:r>
            <a:r>
              <a:rPr lang="de-DE" dirty="0" err="1"/>
              <a:t>testing</a:t>
            </a:r>
            <a:r>
              <a:rPr lang="de-DE" dirty="0"/>
              <a:t> (6)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de-DE" dirty="0"/>
                  <a:t>Test </a:t>
                </a:r>
                <a:r>
                  <a:rPr lang="de-DE" dirty="0" err="1"/>
                  <a:t>Statistic</a:t>
                </a:r>
                <a:r>
                  <a:rPr lang="de-DE" dirty="0"/>
                  <a:t> </a:t>
                </a:r>
                <a:r>
                  <a:rPr lang="de-DE" dirty="0" err="1"/>
                  <a:t>realization</a:t>
                </a:r>
                <a:r>
                  <a:rPr lang="de-DE" dirty="0"/>
                  <a:t>: </a:t>
                </a:r>
                <a:br>
                  <a:rPr lang="de-DE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3.5</m:t>
                        </m:r>
                      </m:num>
                      <m:den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den>
                    </m:f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3.5</m:t>
                        </m:r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3.59</m:t>
                        </m:r>
                      </m:den>
                    </m:f>
                    <m:r>
                      <a:rPr lang="de-DE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≈0.97 </m:t>
                    </m:r>
                  </m:oMath>
                </a14:m>
                <a:endParaRPr lang="de-DE" dirty="0"/>
              </a:p>
              <a:p>
                <a:r>
                  <a:rPr lang="de-DE" dirty="0"/>
                  <a:t>Significance </a:t>
                </a:r>
                <a:r>
                  <a:rPr lang="de-DE" dirty="0" err="1"/>
                  <a:t>niveau</a:t>
                </a:r>
                <a:r>
                  <a:rPr lang="de-DE" dirty="0"/>
                  <a:t>: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de-DE" i="1">
                        <a:latin typeface="Cambria Math" panose="02040503050406030204" pitchFamily="18" charset="0"/>
                      </a:rPr>
                      <m:t>&gt;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𝑡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1−</m:t>
                        </m:r>
                        <m:f>
                          <m:f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</m:t>
                        </m:r>
                      </m:e>
                    </m:d>
                  </m:oMath>
                </a14:m>
                <a:endParaRPr lang="de-DE" dirty="0"/>
              </a:p>
              <a:p>
                <a:endParaRPr lang="de-DE" dirty="0"/>
              </a:p>
              <a:p>
                <a:r>
                  <a:rPr lang="de-DE" dirty="0"/>
                  <a:t>Check in t-</a:t>
                </a:r>
                <a:r>
                  <a:rPr lang="de-DE" dirty="0" err="1"/>
                  <a:t>table</a:t>
                </a:r>
                <a:r>
                  <a:rPr lang="de-DE" dirty="0"/>
                  <a:t>: not </a:t>
                </a:r>
                <a:r>
                  <a:rPr lang="de-DE" dirty="0" err="1"/>
                  <a:t>significant</a:t>
                </a:r>
                <a:r>
                  <a:rPr lang="de-DE" dirty="0"/>
                  <a:t>!</a:t>
                </a:r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23220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Excersises</a:t>
            </a:r>
            <a:endParaRPr lang="de-DE" dirty="0"/>
          </a:p>
        </p:txBody>
      </p:sp>
      <p:pic>
        <p:nvPicPr>
          <p:cNvPr id="4" name="Inhaltsplatzhalter 3" descr="A graphic representation: Near-Surface Wind Spee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0022" y="1465056"/>
            <a:ext cx="8174871" cy="5201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3361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real </a:t>
            </a:r>
            <a:r>
              <a:rPr lang="de-DE" dirty="0" err="1"/>
              <a:t>data</a:t>
            </a:r>
            <a:r>
              <a:rPr lang="de-DE" dirty="0"/>
              <a:t>: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37789" cy="462460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de-DE" dirty="0" err="1"/>
              <a:t>Our</a:t>
            </a:r>
            <a:r>
              <a:rPr lang="de-DE" dirty="0"/>
              <a:t> </a:t>
            </a:r>
            <a:r>
              <a:rPr lang="de-DE" dirty="0" err="1"/>
              <a:t>hypothesis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ships</a:t>
            </a:r>
            <a:r>
              <a:rPr lang="de-DE" dirty="0"/>
              <a:t> </a:t>
            </a:r>
            <a:r>
              <a:rPr lang="de-DE" dirty="0" err="1"/>
              <a:t>cause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structures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=&gt;</a:t>
            </a:r>
            <a:br>
              <a:rPr lang="de-DE" dirty="0"/>
            </a:br>
            <a:r>
              <a:rPr lang="de-DE" dirty="0" err="1"/>
              <a:t>Choose</a:t>
            </a:r>
            <a:r>
              <a:rPr lang="de-DE" dirty="0"/>
              <a:t> an </a:t>
            </a:r>
            <a:r>
              <a:rPr lang="de-DE" dirty="0" err="1"/>
              <a:t>area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world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would</a:t>
            </a:r>
            <a:r>
              <a:rPr lang="de-DE" dirty="0"/>
              <a:t> like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a </a:t>
            </a:r>
            <a:r>
              <a:rPr lang="de-DE" dirty="0" err="1"/>
              <a:t>closer</a:t>
            </a:r>
            <a:r>
              <a:rPr lang="de-DE" dirty="0"/>
              <a:t> </a:t>
            </a:r>
            <a:r>
              <a:rPr lang="de-DE" dirty="0" err="1"/>
              <a:t>look</a:t>
            </a:r>
            <a:r>
              <a:rPr lang="de-DE" dirty="0"/>
              <a:t> at</a:t>
            </a:r>
          </a:p>
          <a:p>
            <a:pPr>
              <a:lnSpc>
                <a:spcPct val="150000"/>
              </a:lnSpc>
            </a:pPr>
            <a:r>
              <a:rPr lang="de-DE" dirty="0" err="1"/>
              <a:t>Did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find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approaches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solve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?</a:t>
            </a:r>
          </a:p>
          <a:p>
            <a:pPr>
              <a:lnSpc>
                <a:spcPct val="150000"/>
              </a:lnSpc>
            </a:pPr>
            <a:r>
              <a:rPr lang="de-DE" dirty="0"/>
              <a:t>Do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techniques</a:t>
            </a:r>
            <a:r>
              <a:rPr lang="de-DE" dirty="0"/>
              <a:t> </a:t>
            </a:r>
            <a:r>
              <a:rPr lang="de-DE" dirty="0" err="1"/>
              <a:t>learned</a:t>
            </a:r>
            <a:r>
              <a:rPr lang="de-DE" dirty="0"/>
              <a:t> </a:t>
            </a:r>
            <a:r>
              <a:rPr lang="de-DE" dirty="0" err="1"/>
              <a:t>today</a:t>
            </a:r>
            <a:r>
              <a:rPr lang="de-DE" dirty="0"/>
              <a:t> </a:t>
            </a:r>
            <a:r>
              <a:rPr lang="de-DE" dirty="0" err="1"/>
              <a:t>help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solve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?</a:t>
            </a:r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4009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Sample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set</a:t>
            </a:r>
            <a:endParaRPr lang="de-DE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6687813"/>
              </p:ext>
            </p:extLst>
          </p:nvPr>
        </p:nvGraphicFramePr>
        <p:xfrm>
          <a:off x="1035909" y="1859388"/>
          <a:ext cx="3116870" cy="29195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3374">
                  <a:extLst>
                    <a:ext uri="{9D8B030D-6E8A-4147-A177-3AD203B41FA5}">
                      <a16:colId xmlns:a16="http://schemas.microsoft.com/office/drawing/2014/main" val="3666338810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833126052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2490095048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10652914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1318756322"/>
                    </a:ext>
                  </a:extLst>
                </a:gridCol>
              </a:tblGrid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2117551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9519661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807298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3431997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6359526"/>
                  </a:ext>
                </a:extLst>
              </a:tr>
            </a:tbl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1622571" y="5025710"/>
            <a:ext cx="1943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Wind </a:t>
            </a:r>
            <a:r>
              <a:rPr lang="de-DE" dirty="0" err="1"/>
              <a:t>speed</a:t>
            </a:r>
            <a:r>
              <a:rPr lang="de-DE" dirty="0"/>
              <a:t> in m/s</a:t>
            </a:r>
          </a:p>
        </p:txBody>
      </p:sp>
      <p:pic>
        <p:nvPicPr>
          <p:cNvPr id="15" name="Inhaltsplatzhalter 3" descr="A graphic representation: Near-Surface Wind Speed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40105" y="1441583"/>
            <a:ext cx="6213695" cy="3953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152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Homework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de-DE" dirty="0"/>
              <a:t>Write a </a:t>
            </a:r>
            <a:r>
              <a:rPr lang="de-DE" dirty="0" err="1"/>
              <a:t>python</a:t>
            </a:r>
            <a:r>
              <a:rPr lang="de-DE" dirty="0"/>
              <a:t> code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identifies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pixels</a:t>
            </a:r>
            <a:r>
              <a:rPr lang="de-DE" dirty="0"/>
              <a:t> </a:t>
            </a:r>
            <a:r>
              <a:rPr lang="de-DE" dirty="0" err="1"/>
              <a:t>wth</a:t>
            </a:r>
            <a:r>
              <a:rPr lang="de-DE" dirty="0"/>
              <a:t> </a:t>
            </a:r>
            <a:r>
              <a:rPr lang="de-DE" dirty="0" err="1"/>
              <a:t>ships</a:t>
            </a:r>
            <a:r>
              <a:rPr lang="de-DE" dirty="0"/>
              <a:t>.</a:t>
            </a:r>
          </a:p>
          <a:p>
            <a:pPr>
              <a:lnSpc>
                <a:spcPct val="150000"/>
              </a:lnSpc>
            </a:pPr>
            <a:r>
              <a:rPr lang="de-DE" dirty="0"/>
              <a:t>Upload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skript</a:t>
            </a:r>
            <a:r>
              <a:rPr lang="de-DE" dirty="0"/>
              <a:t> in OLAT</a:t>
            </a:r>
          </a:p>
          <a:p>
            <a:pPr>
              <a:lnSpc>
                <a:spcPct val="150000"/>
              </a:lnSpc>
            </a:pPr>
            <a:r>
              <a:rPr lang="de-DE" dirty="0"/>
              <a:t>Evaluation</a:t>
            </a:r>
          </a:p>
          <a:p>
            <a:pPr lvl="1">
              <a:lnSpc>
                <a:spcPct val="150000"/>
              </a:lnSpc>
            </a:pP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Skript </a:t>
            </a:r>
            <a:r>
              <a:rPr lang="de-DE" dirty="0" err="1"/>
              <a:t>running</a:t>
            </a:r>
            <a:r>
              <a:rPr lang="de-DE" dirty="0"/>
              <a:t>? </a:t>
            </a:r>
          </a:p>
          <a:p>
            <a:pPr lvl="1">
              <a:lnSpc>
                <a:spcPct val="150000"/>
              </a:lnSpc>
            </a:pPr>
            <a:r>
              <a:rPr lang="de-DE" dirty="0" err="1"/>
              <a:t>Describe</a:t>
            </a:r>
            <a:r>
              <a:rPr lang="de-DE" dirty="0"/>
              <a:t> </a:t>
            </a: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skript</a:t>
            </a:r>
            <a:r>
              <a:rPr lang="de-DE" dirty="0"/>
              <a:t> </a:t>
            </a:r>
            <a:r>
              <a:rPr lang="de-DE" dirty="0" err="1"/>
              <a:t>does</a:t>
            </a:r>
            <a:r>
              <a:rPr lang="de-DE" dirty="0"/>
              <a:t> –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well</a:t>
            </a:r>
            <a:r>
              <a:rPr lang="de-DE" dirty="0"/>
              <a:t> </a:t>
            </a:r>
            <a:r>
              <a:rPr lang="de-DE" dirty="0" err="1"/>
              <a:t>commented</a:t>
            </a:r>
            <a:r>
              <a:rPr lang="de-DE" dirty="0"/>
              <a:t>?</a:t>
            </a:r>
          </a:p>
          <a:p>
            <a:pPr lvl="1">
              <a:lnSpc>
                <a:spcPct val="150000"/>
              </a:lnSpc>
            </a:pPr>
            <a:r>
              <a:rPr lang="de-DE" dirty="0" err="1"/>
              <a:t>Does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find </a:t>
            </a:r>
            <a:r>
              <a:rPr lang="de-DE" dirty="0" err="1"/>
              <a:t>areas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ship</a:t>
            </a:r>
            <a:r>
              <a:rPr lang="de-DE" dirty="0"/>
              <a:t> </a:t>
            </a:r>
            <a:r>
              <a:rPr lang="de-DE" dirty="0" err="1"/>
              <a:t>routes</a:t>
            </a:r>
            <a:r>
              <a:rPr lang="de-DE" dirty="0"/>
              <a:t>?</a:t>
            </a:r>
          </a:p>
          <a:p>
            <a:pPr marL="0" indent="0">
              <a:buNone/>
            </a:pPr>
            <a:br>
              <a:rPr lang="de-DE" dirty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0808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Time </a:t>
            </a:r>
            <a:r>
              <a:rPr lang="de-DE" dirty="0" err="1"/>
              <a:t>series</a:t>
            </a:r>
            <a:endParaRPr lang="de-DE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1035909" y="1859388"/>
          <a:ext cx="3116870" cy="29195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3374">
                  <a:extLst>
                    <a:ext uri="{9D8B030D-6E8A-4147-A177-3AD203B41FA5}">
                      <a16:colId xmlns:a16="http://schemas.microsoft.com/office/drawing/2014/main" val="3666338810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833126052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2490095048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10652914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1318756322"/>
                    </a:ext>
                  </a:extLst>
                </a:gridCol>
              </a:tblGrid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2117551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9519661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807298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3431997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6359526"/>
                  </a:ext>
                </a:extLst>
              </a:tr>
            </a:tbl>
          </a:graphicData>
        </a:graphic>
      </p:graphicFrame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1188309" y="2011788"/>
          <a:ext cx="3116870" cy="29195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3374">
                  <a:extLst>
                    <a:ext uri="{9D8B030D-6E8A-4147-A177-3AD203B41FA5}">
                      <a16:colId xmlns:a16="http://schemas.microsoft.com/office/drawing/2014/main" val="3666338810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833126052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2490095048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10652914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1318756322"/>
                    </a:ext>
                  </a:extLst>
                </a:gridCol>
              </a:tblGrid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2117551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9519661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807298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3431997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6359526"/>
                  </a:ext>
                </a:extLst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1340709" y="2164188"/>
          <a:ext cx="3116870" cy="29195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3374">
                  <a:extLst>
                    <a:ext uri="{9D8B030D-6E8A-4147-A177-3AD203B41FA5}">
                      <a16:colId xmlns:a16="http://schemas.microsoft.com/office/drawing/2014/main" val="3666338810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833126052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2490095048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10652914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1318756322"/>
                    </a:ext>
                  </a:extLst>
                </a:gridCol>
              </a:tblGrid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2117551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9519661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807298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3431997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6359526"/>
                  </a:ext>
                </a:extLst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/>
        </p:nvGraphicFramePr>
        <p:xfrm>
          <a:off x="1493109" y="2316588"/>
          <a:ext cx="3116870" cy="29195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3374">
                  <a:extLst>
                    <a:ext uri="{9D8B030D-6E8A-4147-A177-3AD203B41FA5}">
                      <a16:colId xmlns:a16="http://schemas.microsoft.com/office/drawing/2014/main" val="3666338810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833126052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2490095048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10652914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1318756322"/>
                    </a:ext>
                  </a:extLst>
                </a:gridCol>
              </a:tblGrid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2117551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9519661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807298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3431997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6359526"/>
                  </a:ext>
                </a:extLst>
              </a:tr>
            </a:tbl>
          </a:graphicData>
        </a:graphic>
      </p:graphicFrame>
      <p:graphicFrame>
        <p:nvGraphicFramePr>
          <p:cNvPr id="8" name="Tabelle 7"/>
          <p:cNvGraphicFramePr>
            <a:graphicFrameLocks noGrp="1"/>
          </p:cNvGraphicFramePr>
          <p:nvPr/>
        </p:nvGraphicFramePr>
        <p:xfrm>
          <a:off x="1645509" y="2468988"/>
          <a:ext cx="3116870" cy="29195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3374">
                  <a:extLst>
                    <a:ext uri="{9D8B030D-6E8A-4147-A177-3AD203B41FA5}">
                      <a16:colId xmlns:a16="http://schemas.microsoft.com/office/drawing/2014/main" val="3666338810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833126052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2490095048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10652914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1318756322"/>
                    </a:ext>
                  </a:extLst>
                </a:gridCol>
              </a:tblGrid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2117551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9519661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807298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3431997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6359526"/>
                  </a:ext>
                </a:extLst>
              </a:tr>
            </a:tbl>
          </a:graphicData>
        </a:graphic>
      </p:graphicFrame>
      <p:graphicFrame>
        <p:nvGraphicFramePr>
          <p:cNvPr id="9" name="Tabelle 8"/>
          <p:cNvGraphicFramePr>
            <a:graphicFrameLocks noGrp="1"/>
          </p:cNvGraphicFramePr>
          <p:nvPr/>
        </p:nvGraphicFramePr>
        <p:xfrm>
          <a:off x="1797909" y="2621388"/>
          <a:ext cx="3116870" cy="29195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3374">
                  <a:extLst>
                    <a:ext uri="{9D8B030D-6E8A-4147-A177-3AD203B41FA5}">
                      <a16:colId xmlns:a16="http://schemas.microsoft.com/office/drawing/2014/main" val="3666338810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833126052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2490095048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10652914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1318756322"/>
                    </a:ext>
                  </a:extLst>
                </a:gridCol>
              </a:tblGrid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2117551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9519661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807298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3431997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6359526"/>
                  </a:ext>
                </a:extLst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6363731" y="1772826"/>
            <a:ext cx="52886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Lets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a </a:t>
            </a:r>
            <a:r>
              <a:rPr lang="de-DE" dirty="0" err="1"/>
              <a:t>look</a:t>
            </a:r>
            <a:r>
              <a:rPr lang="de-DE" dirty="0"/>
              <a:t> at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pixels</a:t>
            </a:r>
            <a:r>
              <a:rPr lang="de-DE" dirty="0"/>
              <a:t> at different </a:t>
            </a:r>
            <a:r>
              <a:rPr lang="de-DE" dirty="0" err="1"/>
              <a:t>times</a:t>
            </a:r>
            <a:r>
              <a:rPr lang="de-DE" dirty="0"/>
              <a:t>:</a:t>
            </a:r>
          </a:p>
          <a:p>
            <a:r>
              <a:rPr lang="de-DE" dirty="0"/>
              <a:t>WS1(t) = 4,5,3,6,7,8,9,7,5,6,4,3,2,5,6,…</a:t>
            </a:r>
          </a:p>
          <a:p>
            <a:r>
              <a:rPr lang="de-DE" dirty="0"/>
              <a:t>WS2(t) = 6,7,4,7,8,8,10,7,6,6,5,4,5,6,5,…</a:t>
            </a:r>
          </a:p>
          <a:p>
            <a:endParaRPr lang="de-DE" dirty="0"/>
          </a:p>
        </p:txBody>
      </p:sp>
      <p:graphicFrame>
        <p:nvGraphicFramePr>
          <p:cNvPr id="14" name="Diagramm 13" descr="Diagram: motion pixels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7091368"/>
              </p:ext>
            </p:extLst>
          </p:nvPr>
        </p:nvGraphicFramePr>
        <p:xfrm>
          <a:off x="5852160" y="3218688"/>
          <a:ext cx="6132576" cy="34532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26485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Correlation</a:t>
            </a:r>
            <a:r>
              <a:rPr lang="ru-RU" dirty="0"/>
              <a:t> </a:t>
            </a:r>
            <a:r>
              <a:rPr lang="de-DE" dirty="0"/>
              <a:t>(1)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6363731" y="1772826"/>
            <a:ext cx="52886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Lets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a </a:t>
            </a:r>
            <a:r>
              <a:rPr lang="de-DE" dirty="0" err="1"/>
              <a:t>look</a:t>
            </a:r>
            <a:r>
              <a:rPr lang="de-DE" dirty="0"/>
              <a:t> at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pixels</a:t>
            </a:r>
            <a:r>
              <a:rPr lang="de-DE" dirty="0"/>
              <a:t> at different </a:t>
            </a:r>
            <a:r>
              <a:rPr lang="de-DE" dirty="0" err="1"/>
              <a:t>times</a:t>
            </a:r>
            <a:r>
              <a:rPr lang="de-DE" dirty="0"/>
              <a:t>:</a:t>
            </a:r>
          </a:p>
          <a:p>
            <a:r>
              <a:rPr lang="de-DE" dirty="0"/>
              <a:t>WS1(t) = 4,5,3,6,7,8,9,7,5,6,4,3,2,5,6,…</a:t>
            </a:r>
          </a:p>
          <a:p>
            <a:r>
              <a:rPr lang="de-DE" dirty="0"/>
              <a:t>WS2(t) = 6,7,4,7,8,8,10,7,6,6,5,4,5,6,5,…</a:t>
            </a:r>
          </a:p>
          <a:p>
            <a:endParaRPr lang="de-DE" dirty="0"/>
          </a:p>
          <a:p>
            <a:endParaRPr lang="de-DE" dirty="0"/>
          </a:p>
        </p:txBody>
      </p:sp>
      <p:graphicFrame>
        <p:nvGraphicFramePr>
          <p:cNvPr id="12" name="Diagramm 11" descr="Diagram: motion pixels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1275577"/>
              </p:ext>
            </p:extLst>
          </p:nvPr>
        </p:nvGraphicFramePr>
        <p:xfrm>
          <a:off x="6044813" y="3462157"/>
          <a:ext cx="5971680" cy="327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157938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Correlation</a:t>
            </a:r>
            <a:r>
              <a:rPr lang="de-DE" dirty="0"/>
              <a:t> (2)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feld 2"/>
              <p:cNvSpPr txBox="1"/>
              <p:nvPr/>
            </p:nvSpPr>
            <p:spPr>
              <a:xfrm>
                <a:off x="788758" y="1772825"/>
                <a:ext cx="4299774" cy="21368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Is </a:t>
                </a:r>
                <a:r>
                  <a:rPr lang="de-DE" dirty="0" err="1"/>
                  <a:t>there</a:t>
                </a:r>
                <a:r>
                  <a:rPr lang="de-DE" dirty="0"/>
                  <a:t> a linear </a:t>
                </a:r>
                <a:r>
                  <a:rPr lang="de-DE" dirty="0" err="1"/>
                  <a:t>connection</a:t>
                </a:r>
                <a:r>
                  <a:rPr lang="de-DE" dirty="0"/>
                  <a:t> (</a:t>
                </a:r>
                <a:r>
                  <a:rPr lang="de-DE" dirty="0" err="1"/>
                  <a:t>correlation</a:t>
                </a:r>
                <a:r>
                  <a:rPr lang="de-DE" dirty="0"/>
                  <a:t>) </a:t>
                </a:r>
                <a:r>
                  <a:rPr lang="de-DE" dirty="0" err="1"/>
                  <a:t>between</a:t>
                </a:r>
                <a:r>
                  <a:rPr lang="de-DE" dirty="0"/>
                  <a:t> </a:t>
                </a:r>
                <a:r>
                  <a:rPr lang="de-DE" dirty="0" err="1"/>
                  <a:t>the</a:t>
                </a:r>
                <a:r>
                  <a:rPr lang="de-DE" dirty="0"/>
                  <a:t> </a:t>
                </a:r>
                <a:r>
                  <a:rPr lang="de-DE" dirty="0" err="1"/>
                  <a:t>two</a:t>
                </a:r>
                <a:r>
                  <a:rPr lang="de-DE" dirty="0"/>
                  <a:t> variables?</a:t>
                </a:r>
              </a:p>
              <a:p>
                <a:endParaRPr lang="de-DE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r</m:t>
                      </m:r>
                      <m:r>
                        <a:rPr lang="de-DE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subSup"/>
                              <m:ctrlPr>
                                <a:rPr lang="de-DE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5"/>
                                </m:r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)(</m:t>
                              </m:r>
                              <m:sSub>
                                <m:sSub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acc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nary>
                        </m:num>
                        <m:den>
                          <m:rad>
                            <m:radPr>
                              <m:degHide m:val="on"/>
                              <m:ctrlPr>
                                <a:rPr lang="de-DE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nary>
                                <m:naryPr>
                                  <m:chr m:val="∑"/>
                                  <m:limLoc m:val="subSup"/>
                                  <m:ctrlPr>
                                    <a:rPr lang="de-DE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5"/>
                                    </m:rP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p>
                                <m:e>
                                  <m:sSup>
                                    <m:sSupPr>
                                      <m:ctrlP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sSub>
                                        <m:sSubPr>
                                          <m:ctrlPr>
                                            <a:rPr lang="de-DE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DE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de-DE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acc>
                                        <m:accPr>
                                          <m:chr m:val="̅"/>
                                          <m:ctrlPr>
                                            <a:rPr lang="de-DE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de-DE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</m:acc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  <m:sup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de-DE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sSub>
                                        <m:sSubPr>
                                          <m:ctrlPr>
                                            <a:rPr lang="de-DE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DE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  <m:sub>
                                          <m:r>
                                            <a:rPr lang="de-DE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acc>
                                        <m:accPr>
                                          <m:chr m:val="̅"/>
                                          <m:ctrlPr>
                                            <a:rPr lang="de-DE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de-DE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</m:acc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  <m:sup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nary>
                            </m:e>
                          </m:rad>
                        </m:den>
                      </m:f>
                    </m:oMath>
                  </m:oMathPara>
                </a14:m>
                <a:endParaRPr lang="de-DE" dirty="0"/>
              </a:p>
              <a:p>
                <a:endParaRPr lang="de-DE" dirty="0"/>
              </a:p>
              <a:p>
                <a:endParaRPr lang="de-DE" dirty="0"/>
              </a:p>
            </p:txBody>
          </p:sp>
        </mc:Choice>
        <mc:Fallback xmlns="">
          <p:sp>
            <p:nvSpPr>
              <p:cNvPr id="3" name="Textfeld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758" y="1772825"/>
                <a:ext cx="4299774" cy="2136803"/>
              </a:xfrm>
              <a:prstGeom prst="rect">
                <a:avLst/>
              </a:prstGeom>
              <a:blipFill>
                <a:blip r:embed="rId3"/>
                <a:stretch>
                  <a:fillRect l="-1133" t="-171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feld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363731" y="1772826"/>
            <a:ext cx="52886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Lets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a </a:t>
            </a:r>
            <a:r>
              <a:rPr lang="de-DE" dirty="0" err="1"/>
              <a:t>look</a:t>
            </a:r>
            <a:r>
              <a:rPr lang="de-DE" dirty="0"/>
              <a:t> at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pixels</a:t>
            </a:r>
            <a:r>
              <a:rPr lang="de-DE" dirty="0"/>
              <a:t> at different </a:t>
            </a:r>
            <a:r>
              <a:rPr lang="de-DE" dirty="0" err="1"/>
              <a:t>times</a:t>
            </a:r>
            <a:r>
              <a:rPr lang="de-DE" dirty="0"/>
              <a:t>:</a:t>
            </a:r>
          </a:p>
          <a:p>
            <a:r>
              <a:rPr lang="de-DE" dirty="0"/>
              <a:t>WS1(t) = 4,5,3,6,7,8,9,7,5,6,4,3,2,5,6,…</a:t>
            </a:r>
          </a:p>
          <a:p>
            <a:r>
              <a:rPr lang="de-DE" dirty="0"/>
              <a:t>WS2(t) = 6,7,4,7,8,8,10,7,6,6,5,4,5,6,5,…</a:t>
            </a:r>
          </a:p>
          <a:p>
            <a:endParaRPr lang="de-DE" dirty="0"/>
          </a:p>
          <a:p>
            <a:endParaRPr lang="de-DE" dirty="0"/>
          </a:p>
        </p:txBody>
      </p:sp>
      <p:graphicFrame>
        <p:nvGraphicFramePr>
          <p:cNvPr id="12" name="Diagramm 1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8121316"/>
              </p:ext>
            </p:extLst>
          </p:nvPr>
        </p:nvGraphicFramePr>
        <p:xfrm>
          <a:off x="6044813" y="3462157"/>
          <a:ext cx="5971680" cy="327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0467946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Correlation</a:t>
            </a:r>
            <a:r>
              <a:rPr lang="de-DE" dirty="0"/>
              <a:t> (3)</a:t>
            </a:r>
          </a:p>
        </p:txBody>
      </p:sp>
      <p:sp>
        <p:nvSpPr>
          <p:cNvPr id="10" name="Textfeld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363731" y="1772826"/>
            <a:ext cx="52886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Lets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a </a:t>
            </a:r>
            <a:r>
              <a:rPr lang="de-DE" dirty="0" err="1"/>
              <a:t>look</a:t>
            </a:r>
            <a:r>
              <a:rPr lang="de-DE" dirty="0"/>
              <a:t> at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pixels</a:t>
            </a:r>
            <a:r>
              <a:rPr lang="de-DE" dirty="0"/>
              <a:t> at different </a:t>
            </a:r>
            <a:r>
              <a:rPr lang="de-DE" dirty="0" err="1"/>
              <a:t>times</a:t>
            </a:r>
            <a:r>
              <a:rPr lang="de-DE" dirty="0"/>
              <a:t>:</a:t>
            </a:r>
          </a:p>
          <a:p>
            <a:r>
              <a:rPr lang="de-DE" dirty="0"/>
              <a:t>WS1(t) = 4,5,3,6,7,8,9,7,5,6,4,3,2,5,6,…</a:t>
            </a:r>
          </a:p>
          <a:p>
            <a:r>
              <a:rPr lang="de-DE" dirty="0"/>
              <a:t>WS2(t) = 6,7,4,7,8,8,10,7,6,6,5,4,5,6,5,…</a:t>
            </a:r>
          </a:p>
          <a:p>
            <a:endParaRPr lang="de-DE" dirty="0"/>
          </a:p>
          <a:p>
            <a:endParaRPr lang="de-DE" dirty="0"/>
          </a:p>
        </p:txBody>
      </p:sp>
      <p:graphicFrame>
        <p:nvGraphicFramePr>
          <p:cNvPr id="12" name="Diagramm 1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6873089"/>
              </p:ext>
            </p:extLst>
          </p:nvPr>
        </p:nvGraphicFramePr>
        <p:xfrm>
          <a:off x="6044813" y="3462157"/>
          <a:ext cx="5971680" cy="327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feld 2"/>
              <p:cNvSpPr txBox="1"/>
              <p:nvPr/>
            </p:nvSpPr>
            <p:spPr>
              <a:xfrm>
                <a:off x="788758" y="1772825"/>
                <a:ext cx="4299774" cy="26908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Is </a:t>
                </a:r>
                <a:r>
                  <a:rPr lang="de-DE" dirty="0" err="1"/>
                  <a:t>there</a:t>
                </a:r>
                <a:r>
                  <a:rPr lang="de-DE" dirty="0"/>
                  <a:t> a linear </a:t>
                </a:r>
                <a:r>
                  <a:rPr lang="de-DE" dirty="0" err="1"/>
                  <a:t>connection</a:t>
                </a:r>
                <a:r>
                  <a:rPr lang="de-DE" dirty="0"/>
                  <a:t> (</a:t>
                </a:r>
                <a:r>
                  <a:rPr lang="de-DE" dirty="0" err="1"/>
                  <a:t>correlation</a:t>
                </a:r>
                <a:r>
                  <a:rPr lang="de-DE" dirty="0"/>
                  <a:t>) </a:t>
                </a:r>
                <a:r>
                  <a:rPr lang="de-DE" dirty="0" err="1"/>
                  <a:t>between</a:t>
                </a:r>
                <a:r>
                  <a:rPr lang="de-DE" dirty="0"/>
                  <a:t> </a:t>
                </a:r>
                <a:r>
                  <a:rPr lang="de-DE" dirty="0" err="1"/>
                  <a:t>the</a:t>
                </a:r>
                <a:r>
                  <a:rPr lang="de-DE" dirty="0"/>
                  <a:t> </a:t>
                </a:r>
                <a:r>
                  <a:rPr lang="de-DE" dirty="0" err="1"/>
                  <a:t>two</a:t>
                </a:r>
                <a:r>
                  <a:rPr lang="de-DE" dirty="0"/>
                  <a:t> variables?</a:t>
                </a:r>
              </a:p>
              <a:p>
                <a:endParaRPr lang="de-DE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r</m:t>
                      </m:r>
                      <m:r>
                        <a:rPr lang="de-DE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subSup"/>
                              <m:ctrlPr>
                                <a:rPr lang="de-DE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5"/>
                                </m:r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)(</m:t>
                              </m:r>
                              <m:sSub>
                                <m:sSub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acc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nary>
                        </m:num>
                        <m:den>
                          <m:rad>
                            <m:radPr>
                              <m:degHide m:val="on"/>
                              <m:ctrlPr>
                                <a:rPr lang="de-DE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nary>
                                <m:naryPr>
                                  <m:chr m:val="∑"/>
                                  <m:limLoc m:val="subSup"/>
                                  <m:ctrlPr>
                                    <a:rPr lang="de-DE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5"/>
                                    </m:rP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p>
                                <m:e>
                                  <m:sSup>
                                    <m:sSupPr>
                                      <m:ctrlP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sSub>
                                        <m:sSubPr>
                                          <m:ctrlPr>
                                            <a:rPr lang="de-DE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DE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de-DE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acc>
                                        <m:accPr>
                                          <m:chr m:val="̅"/>
                                          <m:ctrlPr>
                                            <a:rPr lang="de-DE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de-DE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</m:acc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  <m:sup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de-DE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sSub>
                                        <m:sSubPr>
                                          <m:ctrlPr>
                                            <a:rPr lang="de-DE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DE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  <m:sub>
                                          <m:r>
                                            <a:rPr lang="de-DE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acc>
                                        <m:accPr>
                                          <m:chr m:val="̅"/>
                                          <m:ctrlPr>
                                            <a:rPr lang="de-DE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de-DE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</m:acc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  <m:sup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nary>
                            </m:e>
                          </m:rad>
                        </m:den>
                      </m:f>
                    </m:oMath>
                  </m:oMathPara>
                </a14:m>
                <a:endParaRPr lang="de-DE" dirty="0"/>
              </a:p>
              <a:p>
                <a:endParaRPr lang="de-DE" dirty="0"/>
              </a:p>
              <a:p>
                <a:r>
                  <a:rPr lang="de-DE" dirty="0"/>
                  <a:t>r= 0,55081523 </a:t>
                </a:r>
              </a:p>
              <a:p>
                <a:endParaRPr lang="de-DE" dirty="0"/>
              </a:p>
              <a:p>
                <a:endParaRPr lang="de-DE" dirty="0"/>
              </a:p>
            </p:txBody>
          </p:sp>
        </mc:Choice>
        <mc:Fallback xmlns="">
          <p:sp>
            <p:nvSpPr>
              <p:cNvPr id="3" name="Textfeld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758" y="1772825"/>
                <a:ext cx="4299774" cy="2690801"/>
              </a:xfrm>
              <a:prstGeom prst="rect">
                <a:avLst/>
              </a:prstGeom>
              <a:blipFill>
                <a:blip r:embed="rId3"/>
                <a:stretch>
                  <a:fillRect l="-1133" t="-136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8276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Correlation</a:t>
            </a:r>
            <a:r>
              <a:rPr lang="de-DE" dirty="0"/>
              <a:t> (4)</a:t>
            </a:r>
          </a:p>
        </p:txBody>
      </p:sp>
      <p:sp>
        <p:nvSpPr>
          <p:cNvPr id="10" name="Textfeld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363731" y="1772826"/>
            <a:ext cx="52886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Lets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a </a:t>
            </a:r>
            <a:r>
              <a:rPr lang="de-DE" dirty="0" err="1"/>
              <a:t>look</a:t>
            </a:r>
            <a:r>
              <a:rPr lang="de-DE" dirty="0"/>
              <a:t> at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pixels</a:t>
            </a:r>
            <a:r>
              <a:rPr lang="de-DE" dirty="0"/>
              <a:t> at different </a:t>
            </a:r>
            <a:r>
              <a:rPr lang="de-DE" dirty="0" err="1"/>
              <a:t>times</a:t>
            </a:r>
            <a:r>
              <a:rPr lang="de-DE" dirty="0"/>
              <a:t>:</a:t>
            </a:r>
          </a:p>
          <a:p>
            <a:r>
              <a:rPr lang="de-DE" dirty="0"/>
              <a:t>WS1(t) = 4,5,3,6,7,8,9,7,5,6,4,3,2,5,6,…</a:t>
            </a:r>
          </a:p>
          <a:p>
            <a:r>
              <a:rPr lang="de-DE" dirty="0"/>
              <a:t>WS2(t) = 6,7,4,7,8,8,10,7,6,6,5,4,5,6,5,…</a:t>
            </a:r>
          </a:p>
          <a:p>
            <a:endParaRPr lang="de-DE" dirty="0"/>
          </a:p>
          <a:p>
            <a:endParaRPr lang="de-DE" dirty="0"/>
          </a:p>
        </p:txBody>
      </p:sp>
      <p:graphicFrame>
        <p:nvGraphicFramePr>
          <p:cNvPr id="12" name="Diagramm 1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2141021"/>
              </p:ext>
            </p:extLst>
          </p:nvPr>
        </p:nvGraphicFramePr>
        <p:xfrm>
          <a:off x="6044813" y="3462157"/>
          <a:ext cx="5971680" cy="327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feld 2"/>
              <p:cNvSpPr txBox="1"/>
              <p:nvPr/>
            </p:nvSpPr>
            <p:spPr>
              <a:xfrm>
                <a:off x="788758" y="1772825"/>
                <a:ext cx="4299774" cy="37987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Is </a:t>
                </a:r>
                <a:r>
                  <a:rPr lang="de-DE" dirty="0" err="1"/>
                  <a:t>there</a:t>
                </a:r>
                <a:r>
                  <a:rPr lang="de-DE" dirty="0"/>
                  <a:t> a linear </a:t>
                </a:r>
                <a:r>
                  <a:rPr lang="de-DE" dirty="0" err="1"/>
                  <a:t>connection</a:t>
                </a:r>
                <a:r>
                  <a:rPr lang="de-DE" dirty="0"/>
                  <a:t> (</a:t>
                </a:r>
                <a:r>
                  <a:rPr lang="de-DE" dirty="0" err="1"/>
                  <a:t>correlation</a:t>
                </a:r>
                <a:r>
                  <a:rPr lang="de-DE" dirty="0"/>
                  <a:t>) </a:t>
                </a:r>
                <a:r>
                  <a:rPr lang="de-DE" dirty="0" err="1"/>
                  <a:t>between</a:t>
                </a:r>
                <a:r>
                  <a:rPr lang="de-DE" dirty="0"/>
                  <a:t> </a:t>
                </a:r>
                <a:r>
                  <a:rPr lang="de-DE" dirty="0" err="1"/>
                  <a:t>the</a:t>
                </a:r>
                <a:r>
                  <a:rPr lang="de-DE" dirty="0"/>
                  <a:t> </a:t>
                </a:r>
                <a:r>
                  <a:rPr lang="de-DE" dirty="0" err="1"/>
                  <a:t>two</a:t>
                </a:r>
                <a:r>
                  <a:rPr lang="de-DE" dirty="0"/>
                  <a:t> variables?</a:t>
                </a:r>
              </a:p>
              <a:p>
                <a:endParaRPr lang="de-DE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r</m:t>
                      </m:r>
                      <m:r>
                        <a:rPr lang="de-DE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subSup"/>
                              <m:ctrlPr>
                                <a:rPr lang="de-DE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5"/>
                                </m:r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)(</m:t>
                              </m:r>
                              <m:sSub>
                                <m:sSub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acc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nary>
                        </m:num>
                        <m:den>
                          <m:rad>
                            <m:radPr>
                              <m:degHide m:val="on"/>
                              <m:ctrlPr>
                                <a:rPr lang="de-DE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nary>
                                <m:naryPr>
                                  <m:chr m:val="∑"/>
                                  <m:limLoc m:val="subSup"/>
                                  <m:ctrlPr>
                                    <a:rPr lang="de-DE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5"/>
                                    </m:rP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p>
                                <m:e>
                                  <m:sSup>
                                    <m:sSupPr>
                                      <m:ctrlP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sSub>
                                        <m:sSubPr>
                                          <m:ctrlPr>
                                            <a:rPr lang="de-DE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DE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de-DE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acc>
                                        <m:accPr>
                                          <m:chr m:val="̅"/>
                                          <m:ctrlPr>
                                            <a:rPr lang="de-DE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de-DE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</m:acc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  <m:sup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de-DE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sSub>
                                        <m:sSubPr>
                                          <m:ctrlPr>
                                            <a:rPr lang="de-DE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DE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  <m:sub>
                                          <m:r>
                                            <a:rPr lang="de-DE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acc>
                                        <m:accPr>
                                          <m:chr m:val="̅"/>
                                          <m:ctrlPr>
                                            <a:rPr lang="de-DE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de-DE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</m:acc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  <m:sup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nary>
                            </m:e>
                          </m:rad>
                        </m:den>
                      </m:f>
                    </m:oMath>
                  </m:oMathPara>
                </a14:m>
                <a:endParaRPr lang="de-DE" dirty="0"/>
              </a:p>
              <a:p>
                <a:endParaRPr lang="de-DE" dirty="0"/>
              </a:p>
              <a:p>
                <a:r>
                  <a:rPr lang="de-DE" dirty="0"/>
                  <a:t>r= 0,55081523 </a:t>
                </a:r>
              </a:p>
              <a:p>
                <a:endParaRPr lang="de-DE" dirty="0"/>
              </a:p>
              <a:p>
                <a:r>
                  <a:rPr lang="de-DE" dirty="0" err="1"/>
                  <a:t>What</a:t>
                </a:r>
                <a:r>
                  <a:rPr lang="de-DE" dirty="0"/>
                  <a:t> </a:t>
                </a:r>
                <a:r>
                  <a:rPr lang="de-DE" dirty="0" err="1"/>
                  <a:t>happens</a:t>
                </a:r>
                <a:r>
                  <a:rPr lang="de-DE" dirty="0"/>
                  <a:t> </a:t>
                </a:r>
                <a:r>
                  <a:rPr lang="de-DE" dirty="0" err="1"/>
                  <a:t>if</a:t>
                </a:r>
                <a:endParaRPr lang="de-DE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dirty="0"/>
                  <a:t>x </a:t>
                </a:r>
                <a:r>
                  <a:rPr lang="de-DE" dirty="0" err="1"/>
                  <a:t>is</a:t>
                </a:r>
                <a:r>
                  <a:rPr lang="de-DE" dirty="0"/>
                  <a:t> a </a:t>
                </a:r>
                <a:r>
                  <a:rPr lang="de-DE" dirty="0" err="1"/>
                  <a:t>constant</a:t>
                </a:r>
                <a:r>
                  <a:rPr lang="de-DE" dirty="0"/>
                  <a:t>?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dirty="0"/>
                  <a:t>x </a:t>
                </a:r>
                <a:r>
                  <a:rPr lang="de-DE" dirty="0" err="1"/>
                  <a:t>and</a:t>
                </a:r>
                <a:r>
                  <a:rPr lang="de-DE" dirty="0"/>
                  <a:t> y </a:t>
                </a:r>
                <a:r>
                  <a:rPr lang="de-DE" dirty="0" err="1"/>
                  <a:t>are</a:t>
                </a:r>
                <a:r>
                  <a:rPr lang="de-DE" dirty="0"/>
                  <a:t> </a:t>
                </a:r>
                <a:r>
                  <a:rPr lang="de-DE" dirty="0" err="1"/>
                  <a:t>identical</a:t>
                </a:r>
                <a:r>
                  <a:rPr lang="de-DE" dirty="0"/>
                  <a:t>?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dirty="0"/>
                  <a:t>x </a:t>
                </a:r>
                <a:r>
                  <a:rPr lang="de-DE" dirty="0" err="1"/>
                  <a:t>and</a:t>
                </a:r>
                <a:r>
                  <a:rPr lang="de-DE" dirty="0"/>
                  <a:t> y </a:t>
                </a:r>
                <a:r>
                  <a:rPr lang="de-DE" dirty="0" err="1"/>
                  <a:t>are</a:t>
                </a:r>
                <a:r>
                  <a:rPr lang="de-DE" dirty="0"/>
                  <a:t> </a:t>
                </a:r>
                <a:r>
                  <a:rPr lang="de-DE" dirty="0" err="1"/>
                  <a:t>exchanged</a:t>
                </a:r>
                <a:r>
                  <a:rPr lang="de-DE" dirty="0"/>
                  <a:t>?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dirty="0"/>
                  <a:t>y = -x ?</a:t>
                </a:r>
              </a:p>
            </p:txBody>
          </p:sp>
        </mc:Choice>
        <mc:Fallback xmlns="">
          <p:sp>
            <p:nvSpPr>
              <p:cNvPr id="3" name="Textfeld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758" y="1772825"/>
                <a:ext cx="4299774" cy="3798797"/>
              </a:xfrm>
              <a:prstGeom prst="rect">
                <a:avLst/>
              </a:prstGeom>
              <a:blipFill>
                <a:blip r:embed="rId3"/>
                <a:stretch>
                  <a:fillRect l="-1133" t="-963" b="-160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05689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Correlation</a:t>
            </a:r>
            <a:r>
              <a:rPr lang="de-DE" dirty="0"/>
              <a:t> (5)</a:t>
            </a:r>
          </a:p>
        </p:txBody>
      </p:sp>
      <p:sp>
        <p:nvSpPr>
          <p:cNvPr id="10" name="Textfeld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363731" y="1772826"/>
            <a:ext cx="52886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Lets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a </a:t>
            </a:r>
            <a:r>
              <a:rPr lang="de-DE" dirty="0" err="1"/>
              <a:t>look</a:t>
            </a:r>
            <a:r>
              <a:rPr lang="de-DE" dirty="0"/>
              <a:t> at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pixels</a:t>
            </a:r>
            <a:r>
              <a:rPr lang="de-DE" dirty="0"/>
              <a:t> at different </a:t>
            </a:r>
            <a:r>
              <a:rPr lang="de-DE" dirty="0" err="1"/>
              <a:t>times</a:t>
            </a:r>
            <a:r>
              <a:rPr lang="de-DE" dirty="0"/>
              <a:t>:</a:t>
            </a:r>
          </a:p>
          <a:p>
            <a:r>
              <a:rPr lang="de-DE" dirty="0"/>
              <a:t>WS1(t) = 4,5,3,6,7,8,9,7,5,6,4,3,2,5,6,…</a:t>
            </a:r>
          </a:p>
          <a:p>
            <a:r>
              <a:rPr lang="de-DE" dirty="0"/>
              <a:t>WS2(t) = 6,7,4,7,8,8,10,7,6,6,5,4,5,6,5,…</a:t>
            </a:r>
          </a:p>
          <a:p>
            <a:endParaRPr lang="de-DE" dirty="0"/>
          </a:p>
          <a:p>
            <a:endParaRPr lang="de-DE" dirty="0"/>
          </a:p>
        </p:txBody>
      </p:sp>
      <p:graphicFrame>
        <p:nvGraphicFramePr>
          <p:cNvPr id="12" name="Diagramm 1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3478224"/>
              </p:ext>
            </p:extLst>
          </p:nvPr>
        </p:nvGraphicFramePr>
        <p:xfrm>
          <a:off x="6044813" y="3462157"/>
          <a:ext cx="5971680" cy="327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feld 2"/>
              <p:cNvSpPr txBox="1"/>
              <p:nvPr/>
            </p:nvSpPr>
            <p:spPr>
              <a:xfrm>
                <a:off x="788758" y="1772825"/>
                <a:ext cx="4299774" cy="26908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Is </a:t>
                </a:r>
                <a:r>
                  <a:rPr lang="de-DE" dirty="0" err="1"/>
                  <a:t>there</a:t>
                </a:r>
                <a:r>
                  <a:rPr lang="de-DE" dirty="0"/>
                  <a:t> a linear </a:t>
                </a:r>
                <a:r>
                  <a:rPr lang="de-DE" dirty="0" err="1"/>
                  <a:t>connection</a:t>
                </a:r>
                <a:r>
                  <a:rPr lang="de-DE" dirty="0"/>
                  <a:t> (</a:t>
                </a:r>
                <a:r>
                  <a:rPr lang="de-DE" dirty="0" err="1"/>
                  <a:t>correlation</a:t>
                </a:r>
                <a:r>
                  <a:rPr lang="de-DE" dirty="0"/>
                  <a:t>) </a:t>
                </a:r>
                <a:r>
                  <a:rPr lang="de-DE" dirty="0" err="1"/>
                  <a:t>between</a:t>
                </a:r>
                <a:r>
                  <a:rPr lang="de-DE" dirty="0"/>
                  <a:t> </a:t>
                </a:r>
                <a:r>
                  <a:rPr lang="de-DE" dirty="0" err="1"/>
                  <a:t>the</a:t>
                </a:r>
                <a:r>
                  <a:rPr lang="de-DE" dirty="0"/>
                  <a:t> </a:t>
                </a:r>
                <a:r>
                  <a:rPr lang="de-DE" dirty="0" err="1"/>
                  <a:t>two</a:t>
                </a:r>
                <a:r>
                  <a:rPr lang="de-DE" dirty="0"/>
                  <a:t> variables?</a:t>
                </a:r>
              </a:p>
              <a:p>
                <a:endParaRPr lang="de-DE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r</m:t>
                      </m:r>
                      <m:r>
                        <a:rPr lang="de-DE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subSup"/>
                              <m:ctrlPr>
                                <a:rPr lang="de-DE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5"/>
                                </m:r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)(</m:t>
                              </m:r>
                              <m:sSub>
                                <m:sSub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acc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nary>
                        </m:num>
                        <m:den>
                          <m:rad>
                            <m:radPr>
                              <m:degHide m:val="on"/>
                              <m:ctrlPr>
                                <a:rPr lang="de-DE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nary>
                                <m:naryPr>
                                  <m:chr m:val="∑"/>
                                  <m:limLoc m:val="subSup"/>
                                  <m:ctrlPr>
                                    <a:rPr lang="de-DE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5"/>
                                    </m:rP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p>
                                <m:e>
                                  <m:sSup>
                                    <m:sSupPr>
                                      <m:ctrlP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sSub>
                                        <m:sSubPr>
                                          <m:ctrlPr>
                                            <a:rPr lang="de-DE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DE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de-DE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acc>
                                        <m:accPr>
                                          <m:chr m:val="̅"/>
                                          <m:ctrlPr>
                                            <a:rPr lang="de-DE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de-DE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</m:acc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  <m:sup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de-DE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sSub>
                                        <m:sSubPr>
                                          <m:ctrlPr>
                                            <a:rPr lang="de-DE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DE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  <m:sub>
                                          <m:r>
                                            <a:rPr lang="de-DE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acc>
                                        <m:accPr>
                                          <m:chr m:val="̅"/>
                                          <m:ctrlPr>
                                            <a:rPr lang="de-DE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de-DE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</m:acc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  <m:sup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nary>
                            </m:e>
                          </m:rad>
                        </m:den>
                      </m:f>
                    </m:oMath>
                  </m:oMathPara>
                </a14:m>
                <a:endParaRPr lang="de-DE" dirty="0"/>
              </a:p>
              <a:p>
                <a:endParaRPr lang="de-DE" dirty="0"/>
              </a:p>
              <a:p>
                <a:r>
                  <a:rPr lang="de-DE" dirty="0"/>
                  <a:t>r= 0,55081523 </a:t>
                </a:r>
              </a:p>
              <a:p>
                <a:endParaRPr lang="de-DE" dirty="0"/>
              </a:p>
              <a:p>
                <a:endParaRPr lang="de-DE" dirty="0"/>
              </a:p>
            </p:txBody>
          </p:sp>
        </mc:Choice>
        <mc:Fallback xmlns="">
          <p:sp>
            <p:nvSpPr>
              <p:cNvPr id="3" name="Textfeld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758" y="1772825"/>
                <a:ext cx="4299774" cy="2690801"/>
              </a:xfrm>
              <a:prstGeom prst="rect">
                <a:avLst/>
              </a:prstGeom>
              <a:blipFill>
                <a:blip r:embed="rId3"/>
                <a:stretch>
                  <a:fillRect l="-1133" t="-136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feld 12"/>
          <p:cNvSpPr txBox="1"/>
          <p:nvPr/>
        </p:nvSpPr>
        <p:spPr>
          <a:xfrm>
            <a:off x="788758" y="4310743"/>
            <a:ext cx="484014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The Pearson </a:t>
            </a:r>
            <a:r>
              <a:rPr lang="de-DE" dirty="0" err="1"/>
              <a:t>correlation</a:t>
            </a:r>
            <a:r>
              <a:rPr lang="de-DE" dirty="0"/>
              <a:t> </a:t>
            </a:r>
            <a:r>
              <a:rPr lang="de-DE" dirty="0" err="1"/>
              <a:t>coefficient</a:t>
            </a:r>
            <a:r>
              <a:rPr lang="de-DE" dirty="0"/>
              <a:t> </a:t>
            </a:r>
            <a:r>
              <a:rPr lang="de-DE" dirty="0" err="1"/>
              <a:t>assumes</a:t>
            </a:r>
            <a:r>
              <a:rPr lang="de-DE" dirty="0"/>
              <a:t> </a:t>
            </a:r>
            <a:r>
              <a:rPr lang="de-DE" dirty="0" err="1"/>
              <a:t>gaussian</a:t>
            </a:r>
            <a:r>
              <a:rPr lang="de-DE" dirty="0"/>
              <a:t> </a:t>
            </a:r>
            <a:r>
              <a:rPr lang="de-DE" dirty="0" err="1"/>
              <a:t>distribution</a:t>
            </a:r>
            <a:r>
              <a:rPr lang="de-DE" dirty="0"/>
              <a:t>!</a:t>
            </a:r>
          </a:p>
          <a:p>
            <a:endParaRPr lang="de-DE" dirty="0"/>
          </a:p>
          <a:p>
            <a:r>
              <a:rPr lang="de-DE" dirty="0" err="1"/>
              <a:t>Here</a:t>
            </a:r>
            <a:r>
              <a:rPr lang="de-DE" dirty="0"/>
              <a:t>,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used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wind,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tends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Weibull</a:t>
            </a:r>
            <a:r>
              <a:rPr lang="de-DE" dirty="0"/>
              <a:t> </a:t>
            </a:r>
            <a:r>
              <a:rPr lang="de-DE" dirty="0" err="1"/>
              <a:t>distributed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/>
              <a:t>-&gt; not ideal, but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now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this</a:t>
            </a:r>
            <a:endParaRPr lang="de-DE" dirty="0"/>
          </a:p>
          <a:p>
            <a:endParaRPr lang="de-DE" dirty="0"/>
          </a:p>
          <a:p>
            <a:r>
              <a:rPr lang="de-DE" dirty="0"/>
              <a:t>(rank </a:t>
            </a:r>
            <a:r>
              <a:rPr lang="de-DE" dirty="0" err="1"/>
              <a:t>correlation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tests</a:t>
            </a:r>
            <a:r>
              <a:rPr lang="de-DE" dirty="0"/>
              <a:t> </a:t>
            </a:r>
            <a:r>
              <a:rPr lang="de-DE" dirty="0" err="1"/>
              <a:t>would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 </a:t>
            </a:r>
            <a:r>
              <a:rPr lang="de-DE" dirty="0" err="1"/>
              <a:t>better</a:t>
            </a:r>
            <a:r>
              <a:rPr lang="de-DE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54048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http://guessthecorrelation.com</a:t>
            </a:r>
          </a:p>
        </p:txBody>
      </p:sp>
      <p:pic>
        <p:nvPicPr>
          <p:cNvPr id="4" name="Grafik 3" descr="Diagram: motion pixel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9599" y="1855572"/>
            <a:ext cx="8792802" cy="4696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9556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1096</Words>
  <Application>Microsoft Office PowerPoint</Application>
  <PresentationFormat>Breitbild</PresentationFormat>
  <Paragraphs>317</Paragraphs>
  <Slides>20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Office</vt:lpstr>
      <vt:lpstr>Satellitendaten in der Klimatologie</vt:lpstr>
      <vt:lpstr>Sample data set</vt:lpstr>
      <vt:lpstr>Time series</vt:lpstr>
      <vt:lpstr>Correlation (1)</vt:lpstr>
      <vt:lpstr>Correlation (2)</vt:lpstr>
      <vt:lpstr>Correlation (3)</vt:lpstr>
      <vt:lpstr>Correlation (4)</vt:lpstr>
      <vt:lpstr>Correlation (5)</vt:lpstr>
      <vt:lpstr>http://guessthecorrelation.com</vt:lpstr>
      <vt:lpstr>Autocorrelation (1)</vt:lpstr>
      <vt:lpstr>Autocorrelation (2)</vt:lpstr>
      <vt:lpstr>Significance tests / hypothesis testing (1)</vt:lpstr>
      <vt:lpstr>Significance tests / hypothesis testing (2)</vt:lpstr>
      <vt:lpstr>Significance tests / hypothesis testing (3)</vt:lpstr>
      <vt:lpstr>Significance tests / hypothesis testing (4)</vt:lpstr>
      <vt:lpstr>Significance tests / hypothesis testing (5)</vt:lpstr>
      <vt:lpstr>Significance tests / hypothesis testing (6)</vt:lpstr>
      <vt:lpstr>Excersises</vt:lpstr>
      <vt:lpstr>Back to the real data:</vt:lpstr>
      <vt:lpstr>Homework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Satellitendaten in der Klimatologie</dc:title>
  <dc:creator>Admin</dc:creator>
  <cp:lastModifiedBy>Qais Alftyani</cp:lastModifiedBy>
  <cp:revision>45</cp:revision>
  <dcterms:created xsi:type="dcterms:W3CDTF">2022-11-09T20:33:08Z</dcterms:created>
  <dcterms:modified xsi:type="dcterms:W3CDTF">2024-07-23T14:44:08Z</dcterms:modified>
</cp:coreProperties>
</file>