
<file path=[Content_Types].xml><?xml version="1.0" encoding="utf-8"?>
<Types xmlns="http://schemas.openxmlformats.org/package/2006/content-types"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97" r:id="rId4"/>
    <p:sldId id="298" r:id="rId5"/>
    <p:sldId id="306" r:id="rId6"/>
    <p:sldId id="290" r:id="rId7"/>
    <p:sldId id="299" r:id="rId8"/>
    <p:sldId id="300" r:id="rId9"/>
    <p:sldId id="307" r:id="rId10"/>
    <p:sldId id="309" r:id="rId11"/>
    <p:sldId id="310" r:id="rId12"/>
    <p:sldId id="311" r:id="rId13"/>
    <p:sldId id="313" r:id="rId14"/>
    <p:sldId id="312" r:id="rId15"/>
    <p:sldId id="314" r:id="rId16"/>
    <p:sldId id="308" r:id="rId17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014" autoAdjust="0"/>
    <p:restoredTop sz="94660" autoAdjust="0"/>
  </p:normalViewPr>
  <p:slideViewPr>
    <p:cSldViewPr snapToGrid="0">
      <p:cViewPr varScale="1">
        <p:scale>
          <a:sx n="51" d="100"/>
          <a:sy n="51" d="100"/>
        </p:scale>
        <p:origin x="690" y="45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Formatvorlage des Untertitelmasters durch Klicken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FCD607-D2D3-42F2-BE1D-2D40D8976967}" type="datetimeFigureOut">
              <a:rPr lang="de-DE" smtClean="0"/>
              <a:t>23.07.2024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2171D7-ACC7-4752-A60F-5CC6248A859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4587555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FCD607-D2D3-42F2-BE1D-2D40D8976967}" type="datetimeFigureOut">
              <a:rPr lang="de-DE" smtClean="0"/>
              <a:t>23.07.2024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2171D7-ACC7-4752-A60F-5CC6248A859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78253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FCD607-D2D3-42F2-BE1D-2D40D8976967}" type="datetimeFigureOut">
              <a:rPr lang="de-DE" smtClean="0"/>
              <a:t>23.07.2024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2171D7-ACC7-4752-A60F-5CC6248A859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668936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FCD607-D2D3-42F2-BE1D-2D40D8976967}" type="datetimeFigureOut">
              <a:rPr lang="de-DE" smtClean="0"/>
              <a:t>23.07.2024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2171D7-ACC7-4752-A60F-5CC6248A859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107670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Formatvorlagen des Textmasters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FCD607-D2D3-42F2-BE1D-2D40D8976967}" type="datetimeFigureOut">
              <a:rPr lang="de-DE" smtClean="0"/>
              <a:t>23.07.2024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2171D7-ACC7-4752-A60F-5CC6248A859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566836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FCD607-D2D3-42F2-BE1D-2D40D8976967}" type="datetimeFigureOut">
              <a:rPr lang="de-DE" smtClean="0"/>
              <a:t>23.07.2024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2171D7-ACC7-4752-A60F-5CC6248A859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9444343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Formatvorlagen des Textmasters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Formatvorlagen des Textmasters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FCD607-D2D3-42F2-BE1D-2D40D8976967}" type="datetimeFigureOut">
              <a:rPr lang="de-DE" smtClean="0"/>
              <a:t>23.07.2024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2171D7-ACC7-4752-A60F-5CC6248A859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032193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FCD607-D2D3-42F2-BE1D-2D40D8976967}" type="datetimeFigureOut">
              <a:rPr lang="de-DE" smtClean="0"/>
              <a:t>23.07.2024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2171D7-ACC7-4752-A60F-5CC6248A859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141430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FCD607-D2D3-42F2-BE1D-2D40D8976967}" type="datetimeFigureOut">
              <a:rPr lang="de-DE" smtClean="0"/>
              <a:t>23.07.2024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2171D7-ACC7-4752-A60F-5CC6248A859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538002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Formatvorlagen des Textmasters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FCD607-D2D3-42F2-BE1D-2D40D8976967}" type="datetimeFigureOut">
              <a:rPr lang="de-DE" smtClean="0"/>
              <a:t>23.07.2024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2171D7-ACC7-4752-A60F-5CC6248A859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156144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Formatvorlagen des Textmasters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FCD607-D2D3-42F2-BE1D-2D40D8976967}" type="datetimeFigureOut">
              <a:rPr lang="de-DE" smtClean="0"/>
              <a:t>23.07.2024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2171D7-ACC7-4752-A60F-5CC6248A859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669050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0FCD607-D2D3-42F2-BE1D-2D40D8976967}" type="datetimeFigureOut">
              <a:rPr lang="de-DE" smtClean="0"/>
              <a:t>23.07.2024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2171D7-ACC7-4752-A60F-5CC6248A859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31724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2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4" Type="http://schemas.openxmlformats.org/officeDocument/2006/relationships/image" Target="../media/image13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hyperlink" Target="https://www.copernicus.eu/en/copernicus-services" TargetMode="Externa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hyperlink" Target="https://data.marine.copernicus.eu/products" TargetMode="Externa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dirty="0"/>
              <a:t>Satellitendaten in der Klimatologie</a:t>
            </a:r>
          </a:p>
        </p:txBody>
      </p:sp>
    </p:spTree>
    <p:extLst>
      <p:ext uri="{BB962C8B-B14F-4D97-AF65-F5344CB8AC3E}">
        <p14:creationId xmlns:p14="http://schemas.microsoft.com/office/powerpoint/2010/main" val="33285711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Open in </a:t>
            </a:r>
            <a:r>
              <a:rPr lang="de-DE" dirty="0" err="1"/>
              <a:t>Panoply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6725652" y="257073"/>
            <a:ext cx="6436895" cy="1892133"/>
          </a:xfrm>
        </p:spPr>
        <p:txBody>
          <a:bodyPr>
            <a:normAutofit/>
          </a:bodyPr>
          <a:lstStyle/>
          <a:p>
            <a:r>
              <a:rPr lang="de-DE" dirty="0" err="1"/>
              <a:t>Either</a:t>
            </a:r>
            <a:r>
              <a:rPr lang="de-DE" dirty="0"/>
              <a:t> </a:t>
            </a:r>
            <a:r>
              <a:rPr lang="de-DE" dirty="0" err="1"/>
              <a:t>click</a:t>
            </a:r>
            <a:r>
              <a:rPr lang="de-DE" dirty="0"/>
              <a:t> on .nc </a:t>
            </a:r>
            <a:r>
              <a:rPr lang="de-DE" dirty="0" err="1"/>
              <a:t>file</a:t>
            </a:r>
            <a:endParaRPr lang="de-DE" dirty="0"/>
          </a:p>
          <a:p>
            <a:r>
              <a:rPr lang="de-DE" dirty="0" err="1"/>
              <a:t>Or</a:t>
            </a:r>
            <a:r>
              <a:rPr lang="de-DE" dirty="0"/>
              <a:t> open </a:t>
            </a:r>
            <a:r>
              <a:rPr lang="de-DE" dirty="0" err="1"/>
              <a:t>Panoply</a:t>
            </a:r>
            <a:r>
              <a:rPr lang="de-DE" dirty="0"/>
              <a:t> </a:t>
            </a:r>
            <a:r>
              <a:rPr lang="de-DE" dirty="0" err="1"/>
              <a:t>and</a:t>
            </a:r>
            <a:r>
              <a:rPr lang="de-DE" dirty="0"/>
              <a:t> </a:t>
            </a:r>
            <a:br>
              <a:rPr lang="de-DE" dirty="0"/>
            </a:br>
            <a:r>
              <a:rPr lang="de-DE" dirty="0" err="1"/>
              <a:t>then</a:t>
            </a:r>
            <a:r>
              <a:rPr lang="de-DE" dirty="0"/>
              <a:t> open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file</a:t>
            </a:r>
            <a:r>
              <a:rPr lang="de-DE" dirty="0"/>
              <a:t> via </a:t>
            </a:r>
            <a:r>
              <a:rPr lang="de-DE" dirty="0" err="1"/>
              <a:t>file</a:t>
            </a:r>
            <a:r>
              <a:rPr lang="de-DE" dirty="0"/>
              <a:t> -&gt; open</a:t>
            </a:r>
          </a:p>
        </p:txBody>
      </p:sp>
      <p:pic>
        <p:nvPicPr>
          <p:cNvPr id="4" name="Grafik 3" descr="Screenshot Panoply Websit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97668" y="1624560"/>
            <a:ext cx="9396663" cy="51503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87843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/>
              <a:t>Panoply</a:t>
            </a:r>
            <a:r>
              <a:rPr lang="de-DE" dirty="0"/>
              <a:t>: Options</a:t>
            </a:r>
          </a:p>
        </p:txBody>
      </p:sp>
      <p:pic>
        <p:nvPicPr>
          <p:cNvPr id="4" name="Inhaltsplatzhalter 3" descr="Screenshot Panoply Options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683364" y="1629829"/>
            <a:ext cx="8825272" cy="48630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058618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Create </a:t>
            </a:r>
            <a:r>
              <a:rPr lang="de-DE" dirty="0" err="1"/>
              <a:t>animation</a:t>
            </a:r>
            <a:endParaRPr lang="de-DE" dirty="0"/>
          </a:p>
        </p:txBody>
      </p:sp>
      <p:sp>
        <p:nvSpPr>
          <p:cNvPr id="4" name="Textfeld 3"/>
          <p:cNvSpPr txBox="1"/>
          <p:nvPr/>
        </p:nvSpPr>
        <p:spPr>
          <a:xfrm>
            <a:off x="838200" y="2069432"/>
            <a:ext cx="24200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/>
              <a:t>File -&gt; </a:t>
            </a:r>
            <a:r>
              <a:rPr lang="de-DE" dirty="0" err="1"/>
              <a:t>export</a:t>
            </a:r>
            <a:r>
              <a:rPr lang="de-DE" dirty="0"/>
              <a:t> </a:t>
            </a:r>
            <a:r>
              <a:rPr lang="de-DE" dirty="0" err="1"/>
              <a:t>animation</a:t>
            </a:r>
            <a:endParaRPr lang="de-DE" dirty="0"/>
          </a:p>
        </p:txBody>
      </p:sp>
      <p:pic>
        <p:nvPicPr>
          <p:cNvPr id="5" name="Grafik 4" descr="Screenshot Panoply Animation Options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24001" y="0"/>
            <a:ext cx="4968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306229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Monthly wind </a:t>
            </a:r>
            <a:r>
              <a:rPr lang="de-DE" dirty="0" err="1"/>
              <a:t>speed</a:t>
            </a:r>
            <a:r>
              <a:rPr lang="de-DE" dirty="0"/>
              <a:t> 2020</a:t>
            </a:r>
          </a:p>
        </p:txBody>
      </p:sp>
      <p:pic>
        <p:nvPicPr>
          <p:cNvPr id="4" name="wind_animation" descr="Animation Monthly wind speed 2020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832100" y="1825625"/>
            <a:ext cx="6527800" cy="4351338"/>
          </a:xfrm>
        </p:spPr>
      </p:pic>
    </p:spTree>
    <p:extLst>
      <p:ext uri="{BB962C8B-B14F-4D97-AF65-F5344CB8AC3E}">
        <p14:creationId xmlns:p14="http://schemas.microsoft.com/office/powerpoint/2010/main" val="39576892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Bonus: Animation </a:t>
            </a:r>
            <a:r>
              <a:rPr lang="de-DE" dirty="0" err="1"/>
              <a:t>of</a:t>
            </a:r>
            <a:r>
              <a:rPr lang="de-DE" dirty="0"/>
              <a:t> wind </a:t>
            </a:r>
            <a:r>
              <a:rPr lang="de-DE" dirty="0" err="1"/>
              <a:t>vectors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/>
              <a:t>Download </a:t>
            </a:r>
            <a:r>
              <a:rPr lang="de-DE" dirty="0" err="1"/>
              <a:t>Eastward</a:t>
            </a:r>
            <a:r>
              <a:rPr lang="de-DE" dirty="0"/>
              <a:t> </a:t>
            </a:r>
            <a:r>
              <a:rPr lang="de-DE" dirty="0" err="1"/>
              <a:t>and</a:t>
            </a:r>
            <a:r>
              <a:rPr lang="de-DE" dirty="0"/>
              <a:t> </a:t>
            </a:r>
            <a:r>
              <a:rPr lang="de-DE" dirty="0" err="1"/>
              <a:t>Northward</a:t>
            </a:r>
            <a:r>
              <a:rPr lang="de-DE" dirty="0"/>
              <a:t> wind</a:t>
            </a:r>
          </a:p>
          <a:p>
            <a:r>
              <a:rPr lang="de-DE" dirty="0"/>
              <a:t>Combine </a:t>
            </a:r>
            <a:r>
              <a:rPr lang="de-DE" dirty="0" err="1"/>
              <a:t>plots</a:t>
            </a:r>
            <a:r>
              <a:rPr lang="de-DE" dirty="0"/>
              <a:t> in </a:t>
            </a:r>
            <a:r>
              <a:rPr lang="de-DE" dirty="0" err="1"/>
              <a:t>Panoply</a:t>
            </a:r>
            <a:r>
              <a:rPr lang="de-DE" dirty="0"/>
              <a:t> </a:t>
            </a:r>
            <a:r>
              <a:rPr lang="de-DE" dirty="0" err="1"/>
              <a:t>as</a:t>
            </a:r>
            <a:r>
              <a:rPr lang="de-DE" dirty="0"/>
              <a:t> </a:t>
            </a:r>
            <a:r>
              <a:rPr lang="de-DE" dirty="0" err="1"/>
              <a:t>vector</a:t>
            </a:r>
            <a:endParaRPr lang="de-DE" dirty="0"/>
          </a:p>
          <a:p>
            <a:r>
              <a:rPr lang="de-DE" dirty="0" err="1"/>
              <a:t>Adjust</a:t>
            </a:r>
            <a:r>
              <a:rPr lang="de-DE" dirty="0"/>
              <a:t> </a:t>
            </a:r>
            <a:r>
              <a:rPr lang="de-DE" dirty="0" err="1"/>
              <a:t>color</a:t>
            </a:r>
            <a:r>
              <a:rPr lang="de-DE" dirty="0"/>
              <a:t> </a:t>
            </a:r>
            <a:r>
              <a:rPr lang="de-DE" dirty="0" err="1"/>
              <a:t>scale</a:t>
            </a:r>
            <a:r>
              <a:rPr lang="de-DE" dirty="0"/>
              <a:t> </a:t>
            </a:r>
          </a:p>
          <a:p>
            <a:r>
              <a:rPr lang="de-DE" dirty="0"/>
              <a:t>Create </a:t>
            </a:r>
            <a:r>
              <a:rPr lang="de-DE" dirty="0" err="1"/>
              <a:t>animation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66369069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Monthly wind </a:t>
            </a:r>
            <a:r>
              <a:rPr lang="de-DE" dirty="0" err="1"/>
              <a:t>vectors</a:t>
            </a:r>
            <a:r>
              <a:rPr lang="de-DE" dirty="0"/>
              <a:t> in 2020</a:t>
            </a:r>
          </a:p>
        </p:txBody>
      </p:sp>
      <p:pic>
        <p:nvPicPr>
          <p:cNvPr id="4" name="windvectors" descr="Animation Monthly wind vectors in 2020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832100" y="1825625"/>
            <a:ext cx="6527800" cy="4351338"/>
          </a:xfrm>
        </p:spPr>
      </p:pic>
    </p:spTree>
    <p:extLst>
      <p:ext uri="{BB962C8B-B14F-4D97-AF65-F5344CB8AC3E}">
        <p14:creationId xmlns:p14="http://schemas.microsoft.com/office/powerpoint/2010/main" val="20402480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8200" y="457653"/>
            <a:ext cx="10515600" cy="1325563"/>
          </a:xfrm>
        </p:spPr>
        <p:txBody>
          <a:bodyPr>
            <a:normAutofit fontScale="90000"/>
          </a:bodyPr>
          <a:lstStyle/>
          <a:p>
            <a:r>
              <a:rPr lang="de-DE" dirty="0" err="1"/>
              <a:t>Excercise</a:t>
            </a:r>
            <a:r>
              <a:rPr lang="de-DE" dirty="0"/>
              <a:t>: Create an </a:t>
            </a:r>
            <a:r>
              <a:rPr lang="de-DE" dirty="0" err="1"/>
              <a:t>animation</a:t>
            </a:r>
            <a:r>
              <a:rPr lang="de-DE" dirty="0"/>
              <a:t> </a:t>
            </a:r>
            <a:r>
              <a:rPr lang="de-DE" dirty="0" err="1"/>
              <a:t>of</a:t>
            </a:r>
            <a:r>
              <a:rPr lang="de-DE" dirty="0"/>
              <a:t> a variable </a:t>
            </a:r>
            <a:r>
              <a:rPr lang="de-DE" dirty="0" err="1"/>
              <a:t>of</a:t>
            </a:r>
            <a:r>
              <a:rPr lang="de-DE" dirty="0"/>
              <a:t> </a:t>
            </a:r>
            <a:r>
              <a:rPr lang="de-DE" dirty="0" err="1"/>
              <a:t>your</a:t>
            </a:r>
            <a:r>
              <a:rPr lang="de-DE" dirty="0"/>
              <a:t> </a:t>
            </a:r>
            <a:r>
              <a:rPr lang="de-DE" dirty="0" err="1"/>
              <a:t>choice</a:t>
            </a:r>
            <a:br>
              <a:rPr lang="de-DE" dirty="0"/>
            </a:b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838200" y="1956254"/>
            <a:ext cx="10515600" cy="4351338"/>
          </a:xfrm>
        </p:spPr>
        <p:txBody>
          <a:bodyPr/>
          <a:lstStyle/>
          <a:p>
            <a:r>
              <a:rPr lang="de-DE" dirty="0" err="1"/>
              <a:t>Choose</a:t>
            </a:r>
            <a:r>
              <a:rPr lang="de-DE" dirty="0"/>
              <a:t> a variable </a:t>
            </a:r>
            <a:r>
              <a:rPr lang="de-DE" dirty="0" err="1"/>
              <a:t>of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copernicus</a:t>
            </a:r>
            <a:r>
              <a:rPr lang="de-DE" dirty="0"/>
              <a:t> </a:t>
            </a:r>
            <a:r>
              <a:rPr lang="de-DE" dirty="0" err="1"/>
              <a:t>website</a:t>
            </a:r>
            <a:endParaRPr lang="de-DE" dirty="0"/>
          </a:p>
          <a:p>
            <a:r>
              <a:rPr lang="de-DE" dirty="0"/>
              <a:t>Download a </a:t>
            </a:r>
            <a:r>
              <a:rPr lang="de-DE" dirty="0" err="1"/>
              <a:t>chosen</a:t>
            </a:r>
            <a:r>
              <a:rPr lang="de-DE" dirty="0"/>
              <a:t> time </a:t>
            </a:r>
            <a:r>
              <a:rPr lang="de-DE" dirty="0" err="1"/>
              <a:t>period</a:t>
            </a:r>
            <a:endParaRPr lang="de-DE" dirty="0"/>
          </a:p>
          <a:p>
            <a:r>
              <a:rPr lang="de-DE" dirty="0" err="1"/>
              <a:t>Explore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fitting</a:t>
            </a:r>
            <a:r>
              <a:rPr lang="de-DE" dirty="0"/>
              <a:t> </a:t>
            </a:r>
            <a:r>
              <a:rPr lang="de-DE" dirty="0" err="1"/>
              <a:t>features</a:t>
            </a:r>
            <a:r>
              <a:rPr lang="de-DE" dirty="0"/>
              <a:t> </a:t>
            </a:r>
            <a:r>
              <a:rPr lang="de-DE" dirty="0" err="1"/>
              <a:t>of</a:t>
            </a:r>
            <a:r>
              <a:rPr lang="de-DE" dirty="0"/>
              <a:t> </a:t>
            </a:r>
            <a:r>
              <a:rPr lang="de-DE" dirty="0" err="1"/>
              <a:t>Panoply</a:t>
            </a:r>
            <a:r>
              <a:rPr lang="de-DE" dirty="0"/>
              <a:t> </a:t>
            </a:r>
            <a:r>
              <a:rPr lang="de-DE" dirty="0" err="1"/>
              <a:t>plots</a:t>
            </a:r>
            <a:r>
              <a:rPr lang="de-DE" dirty="0"/>
              <a:t> (</a:t>
            </a:r>
            <a:r>
              <a:rPr lang="de-DE" dirty="0" err="1"/>
              <a:t>color</a:t>
            </a:r>
            <a:r>
              <a:rPr lang="de-DE" dirty="0"/>
              <a:t> </a:t>
            </a:r>
            <a:r>
              <a:rPr lang="de-DE" dirty="0" err="1"/>
              <a:t>scale</a:t>
            </a:r>
            <a:r>
              <a:rPr lang="de-DE" dirty="0"/>
              <a:t>, </a:t>
            </a:r>
            <a:r>
              <a:rPr lang="de-DE" dirty="0" err="1"/>
              <a:t>projection</a:t>
            </a:r>
            <a:r>
              <a:rPr lang="de-DE" dirty="0"/>
              <a:t>, </a:t>
            </a:r>
            <a:r>
              <a:rPr lang="de-DE" dirty="0" err="1"/>
              <a:t>labels</a:t>
            </a:r>
            <a:r>
              <a:rPr lang="de-DE" dirty="0"/>
              <a:t>, …)</a:t>
            </a:r>
          </a:p>
          <a:p>
            <a:r>
              <a:rPr lang="de-DE" dirty="0"/>
              <a:t>Create an </a:t>
            </a:r>
            <a:r>
              <a:rPr lang="de-DE" dirty="0" err="1"/>
              <a:t>animation</a:t>
            </a:r>
            <a:endParaRPr lang="de-DE" dirty="0"/>
          </a:p>
          <a:p>
            <a:pPr marL="0" indent="0">
              <a:buNone/>
            </a:pP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75916721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40C86C6-ACF2-8B39-51BC-B4E147FF6A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6535" y="530598"/>
            <a:ext cx="6934200" cy="407761"/>
          </a:xfrm>
        </p:spPr>
        <p:txBody>
          <a:bodyPr>
            <a:normAutofit fontScale="90000"/>
          </a:bodyPr>
          <a:lstStyle/>
          <a:p>
            <a:r>
              <a:rPr lang="de-DE" dirty="0"/>
              <a:t>Essential Climate Variables</a:t>
            </a:r>
          </a:p>
        </p:txBody>
      </p:sp>
      <p:pic>
        <p:nvPicPr>
          <p:cNvPr id="4" name="Inhaltsplatzhalter 3" descr="Diagram &quot;Climate Variables&quot; 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607743" y="1041722"/>
            <a:ext cx="8726141" cy="59924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197704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61257" y="359682"/>
            <a:ext cx="10515600" cy="1325563"/>
          </a:xfrm>
        </p:spPr>
        <p:txBody>
          <a:bodyPr/>
          <a:lstStyle/>
          <a:p>
            <a:r>
              <a:rPr lang="de-DE" dirty="0" err="1"/>
              <a:t>How</a:t>
            </a:r>
            <a:r>
              <a:rPr lang="de-DE" dirty="0"/>
              <a:t> do </a:t>
            </a:r>
            <a:r>
              <a:rPr lang="de-DE" dirty="0" err="1"/>
              <a:t>orbits</a:t>
            </a:r>
            <a:r>
              <a:rPr lang="de-DE" dirty="0"/>
              <a:t> </a:t>
            </a:r>
            <a:r>
              <a:rPr lang="de-DE" dirty="0" err="1"/>
              <a:t>work</a:t>
            </a:r>
            <a:r>
              <a:rPr lang="de-DE" dirty="0"/>
              <a:t>?</a:t>
            </a:r>
          </a:p>
        </p:txBody>
      </p:sp>
      <p:pic>
        <p:nvPicPr>
          <p:cNvPr id="8" name="Picture 2" descr="A graphic representation: How do orbits work?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843" y="1445486"/>
            <a:ext cx="4761614" cy="52016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Rechteck 9"/>
          <p:cNvSpPr/>
          <p:nvPr/>
        </p:nvSpPr>
        <p:spPr>
          <a:xfrm>
            <a:off x="68320" y="6642556"/>
            <a:ext cx="1713931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800" dirty="0"/>
              <a:t>https://imgur.com/gallery/pOGJGQv</a:t>
            </a:r>
          </a:p>
        </p:txBody>
      </p:sp>
      <p:pic>
        <p:nvPicPr>
          <p:cNvPr id="13314" name="Picture 2" descr="A graphic representation: How do orbits work?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19057" y="0"/>
            <a:ext cx="6592186" cy="65921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hteck 6"/>
          <p:cNvSpPr/>
          <p:nvPr/>
        </p:nvSpPr>
        <p:spPr>
          <a:xfrm>
            <a:off x="5519057" y="6288613"/>
            <a:ext cx="205189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800" dirty="0" err="1"/>
              <a:t>By</a:t>
            </a:r>
            <a:r>
              <a:rPr lang="de-DE" sz="800" dirty="0"/>
              <a:t> </a:t>
            </a:r>
            <a:r>
              <a:rPr lang="de-DE" sz="800" dirty="0" err="1"/>
              <a:t>cmglee</a:t>
            </a:r>
            <a:r>
              <a:rPr lang="de-DE" sz="800" dirty="0"/>
              <a:t> - </a:t>
            </a:r>
            <a:r>
              <a:rPr lang="de-DE" sz="800" dirty="0" err="1"/>
              <a:t>Own</a:t>
            </a:r>
            <a:r>
              <a:rPr lang="de-DE" sz="800" dirty="0"/>
              <a:t> </a:t>
            </a:r>
            <a:r>
              <a:rPr lang="de-DE" sz="800" dirty="0" err="1"/>
              <a:t>work</a:t>
            </a:r>
            <a:r>
              <a:rPr lang="de-DE" sz="800" dirty="0"/>
              <a:t>, CC BY-SA 3.0, https://commons.wikimedia.org/w/index.php?curid=16891766</a:t>
            </a:r>
          </a:p>
        </p:txBody>
      </p:sp>
    </p:spTree>
    <p:extLst>
      <p:ext uri="{BB962C8B-B14F-4D97-AF65-F5344CB8AC3E}">
        <p14:creationId xmlns:p14="http://schemas.microsoft.com/office/powerpoint/2010/main" val="371891650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/>
              <a:t>Where</a:t>
            </a:r>
            <a:r>
              <a:rPr lang="de-DE" dirty="0"/>
              <a:t> </a:t>
            </a:r>
            <a:r>
              <a:rPr lang="de-DE" dirty="0" err="1"/>
              <a:t>is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satellite</a:t>
            </a:r>
            <a:r>
              <a:rPr lang="de-DE" dirty="0"/>
              <a:t> </a:t>
            </a:r>
            <a:r>
              <a:rPr lang="de-DE" dirty="0" err="1"/>
              <a:t>right</a:t>
            </a:r>
            <a:r>
              <a:rPr lang="de-DE" dirty="0"/>
              <a:t> </a:t>
            </a:r>
            <a:r>
              <a:rPr lang="de-DE" dirty="0" err="1"/>
              <a:t>now</a:t>
            </a:r>
            <a:r>
              <a:rPr lang="de-DE" dirty="0"/>
              <a:t>?</a:t>
            </a:r>
          </a:p>
        </p:txBody>
      </p:sp>
      <p:sp>
        <p:nvSpPr>
          <p:cNvPr id="4" name="Rechteck 3"/>
          <p:cNvSpPr/>
          <p:nvPr/>
        </p:nvSpPr>
        <p:spPr>
          <a:xfrm>
            <a:off x="182336" y="2310802"/>
            <a:ext cx="4035495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dirty="0"/>
              <a:t>https://content.atmospheremooc.org/monitoring-atmospheric-composition/week-1-our-fragile-atmosphere-and-the-challenges-we-face/topic-1g-satellite-measurements/satelite-tracking-app-topic-1g-part-1</a:t>
            </a:r>
          </a:p>
        </p:txBody>
      </p:sp>
      <p:pic>
        <p:nvPicPr>
          <p:cNvPr id="5" name="Grafik 4" descr="Screeshot: EO from Space: The Atmosphere - Satelite tracking app 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04197" y="1410806"/>
            <a:ext cx="7587803" cy="54471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576773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Task </a:t>
            </a:r>
            <a:r>
              <a:rPr lang="de-DE" dirty="0" err="1"/>
              <a:t>for</a:t>
            </a:r>
            <a:r>
              <a:rPr lang="de-DE" dirty="0"/>
              <a:t> </a:t>
            </a:r>
            <a:r>
              <a:rPr lang="de-DE" dirty="0" err="1"/>
              <a:t>today</a:t>
            </a:r>
            <a:r>
              <a:rPr lang="de-DE" dirty="0"/>
              <a:t>:</a:t>
            </a:r>
            <a:br>
              <a:rPr lang="de-DE" dirty="0"/>
            </a:b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b="1" dirty="0"/>
              <a:t>Create an </a:t>
            </a:r>
            <a:r>
              <a:rPr lang="de-DE" b="1" dirty="0" err="1"/>
              <a:t>animation</a:t>
            </a:r>
            <a:r>
              <a:rPr lang="de-DE" b="1" dirty="0"/>
              <a:t> </a:t>
            </a:r>
            <a:r>
              <a:rPr lang="de-DE" b="1" dirty="0" err="1"/>
              <a:t>of</a:t>
            </a:r>
            <a:r>
              <a:rPr lang="de-DE" b="1" dirty="0"/>
              <a:t> </a:t>
            </a:r>
            <a:r>
              <a:rPr lang="de-DE" b="1" dirty="0" err="1"/>
              <a:t>monthly</a:t>
            </a:r>
            <a:r>
              <a:rPr lang="de-DE" b="1" dirty="0"/>
              <a:t> </a:t>
            </a:r>
            <a:r>
              <a:rPr lang="de-DE" b="1" dirty="0" err="1"/>
              <a:t>mean</a:t>
            </a:r>
            <a:r>
              <a:rPr lang="de-DE" b="1" dirty="0"/>
              <a:t> wind </a:t>
            </a:r>
            <a:r>
              <a:rPr lang="de-DE" b="1" dirty="0" err="1"/>
              <a:t>speed</a:t>
            </a:r>
            <a:r>
              <a:rPr lang="de-DE" b="1" dirty="0"/>
              <a:t> in 2020 </a:t>
            </a:r>
            <a:r>
              <a:rPr lang="de-DE" b="1" dirty="0" err="1"/>
              <a:t>derived</a:t>
            </a:r>
            <a:r>
              <a:rPr lang="de-DE" b="1" dirty="0"/>
              <a:t> </a:t>
            </a:r>
            <a:r>
              <a:rPr lang="de-DE" b="1" dirty="0" err="1"/>
              <a:t>from</a:t>
            </a:r>
            <a:r>
              <a:rPr lang="de-DE" b="1" dirty="0"/>
              <a:t> </a:t>
            </a:r>
            <a:r>
              <a:rPr lang="de-DE" b="1" dirty="0" err="1"/>
              <a:t>scatterometer</a:t>
            </a:r>
            <a:r>
              <a:rPr lang="de-DE" b="1" dirty="0"/>
              <a:t> </a:t>
            </a:r>
            <a:r>
              <a:rPr lang="de-DE" b="1" dirty="0" err="1"/>
              <a:t>observations</a:t>
            </a:r>
            <a:r>
              <a:rPr lang="de-DE" b="1" dirty="0"/>
              <a:t> </a:t>
            </a:r>
            <a:r>
              <a:rPr lang="de-DE" b="1" dirty="0" err="1"/>
              <a:t>for</a:t>
            </a:r>
            <a:r>
              <a:rPr lang="de-DE" b="1" dirty="0"/>
              <a:t> </a:t>
            </a:r>
            <a:r>
              <a:rPr lang="de-DE" b="1" dirty="0" err="1"/>
              <a:t>the</a:t>
            </a:r>
            <a:r>
              <a:rPr lang="de-DE" b="1" dirty="0"/>
              <a:t> </a:t>
            </a:r>
            <a:r>
              <a:rPr lang="de-DE" b="1" dirty="0" err="1"/>
              <a:t>whole</a:t>
            </a:r>
            <a:r>
              <a:rPr lang="de-DE" b="1" dirty="0"/>
              <a:t> </a:t>
            </a:r>
            <a:r>
              <a:rPr lang="de-DE" b="1" dirty="0" err="1"/>
              <a:t>globe</a:t>
            </a:r>
            <a:r>
              <a:rPr lang="de-DE" b="1" dirty="0"/>
              <a:t>.</a:t>
            </a:r>
          </a:p>
          <a:p>
            <a:endParaRPr lang="de-DE" dirty="0"/>
          </a:p>
          <a:p>
            <a:pPr marL="514350" indent="-514350">
              <a:buFont typeface="+mj-lt"/>
              <a:buAutoNum type="arabicPeriod"/>
            </a:pPr>
            <a:r>
              <a:rPr lang="de-DE" dirty="0"/>
              <a:t>Find </a:t>
            </a:r>
            <a:r>
              <a:rPr lang="de-DE" dirty="0" err="1"/>
              <a:t>monthly</a:t>
            </a:r>
            <a:r>
              <a:rPr lang="de-DE" dirty="0"/>
              <a:t> wind </a:t>
            </a:r>
            <a:r>
              <a:rPr lang="de-DE" dirty="0" err="1"/>
              <a:t>speed</a:t>
            </a:r>
            <a:r>
              <a:rPr lang="de-DE" dirty="0"/>
              <a:t> </a:t>
            </a:r>
            <a:r>
              <a:rPr lang="de-DE" dirty="0" err="1"/>
              <a:t>data</a:t>
            </a:r>
            <a:r>
              <a:rPr lang="de-DE" dirty="0"/>
              <a:t> </a:t>
            </a:r>
            <a:r>
              <a:rPr lang="de-DE" dirty="0" err="1"/>
              <a:t>set</a:t>
            </a:r>
            <a:endParaRPr lang="de-DE" dirty="0"/>
          </a:p>
          <a:p>
            <a:pPr marL="514350" indent="-514350">
              <a:buFont typeface="+mj-lt"/>
              <a:buAutoNum type="arabicPeriod"/>
            </a:pPr>
            <a:r>
              <a:rPr lang="de-DE" dirty="0"/>
              <a:t>Download </a:t>
            </a:r>
            <a:r>
              <a:rPr lang="de-DE" dirty="0" err="1"/>
              <a:t>data</a:t>
            </a:r>
            <a:r>
              <a:rPr lang="de-DE" dirty="0"/>
              <a:t> </a:t>
            </a:r>
            <a:r>
              <a:rPr lang="de-DE" dirty="0" err="1"/>
              <a:t>for</a:t>
            </a:r>
            <a:r>
              <a:rPr lang="de-DE" dirty="0"/>
              <a:t> </a:t>
            </a:r>
            <a:r>
              <a:rPr lang="de-DE" dirty="0" err="1"/>
              <a:t>year</a:t>
            </a:r>
            <a:r>
              <a:rPr lang="de-DE" dirty="0"/>
              <a:t> 2020</a:t>
            </a:r>
          </a:p>
          <a:p>
            <a:pPr marL="514350" indent="-514350">
              <a:buFont typeface="+mj-lt"/>
              <a:buAutoNum type="arabicPeriod"/>
            </a:pPr>
            <a:r>
              <a:rPr lang="de-DE" dirty="0"/>
              <a:t>Open </a:t>
            </a:r>
            <a:r>
              <a:rPr lang="de-DE" dirty="0" err="1"/>
              <a:t>data</a:t>
            </a:r>
            <a:r>
              <a:rPr lang="de-DE" dirty="0"/>
              <a:t> </a:t>
            </a:r>
            <a:r>
              <a:rPr lang="de-DE" dirty="0" err="1"/>
              <a:t>set</a:t>
            </a:r>
            <a:r>
              <a:rPr lang="de-DE" dirty="0"/>
              <a:t> in </a:t>
            </a:r>
            <a:r>
              <a:rPr lang="de-DE" dirty="0" err="1"/>
              <a:t>Panoply</a:t>
            </a:r>
            <a:endParaRPr lang="de-DE" dirty="0"/>
          </a:p>
          <a:p>
            <a:pPr marL="514350" indent="-514350">
              <a:buFont typeface="+mj-lt"/>
              <a:buAutoNum type="arabicPeriod"/>
            </a:pPr>
            <a:r>
              <a:rPr lang="de-DE" dirty="0"/>
              <a:t>Create </a:t>
            </a:r>
            <a:r>
              <a:rPr lang="de-DE" dirty="0" err="1"/>
              <a:t>animation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01772183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Copernicus Website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838200" y="2063343"/>
            <a:ext cx="4578262" cy="1002567"/>
          </a:xfrm>
        </p:spPr>
        <p:txBody>
          <a:bodyPr>
            <a:normAutofit fontScale="25000" lnSpcReduction="20000"/>
          </a:bodyPr>
          <a:lstStyle/>
          <a:p>
            <a:pPr marL="0" indent="0">
              <a:buNone/>
            </a:pPr>
            <a:r>
              <a:rPr lang="de-DE" sz="9600" dirty="0"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https://www.copernicus.eu/en/copernicus-services</a:t>
            </a:r>
            <a:endParaRPr lang="de-DE" sz="9600" dirty="0"/>
          </a:p>
          <a:p>
            <a:pPr marL="0" indent="0">
              <a:buNone/>
            </a:pPr>
            <a:endParaRPr lang="de-DE" sz="9600" dirty="0"/>
          </a:p>
          <a:p>
            <a:pPr marL="0" indent="0">
              <a:buNone/>
            </a:pPr>
            <a:endParaRPr lang="de-DE" sz="9600" dirty="0"/>
          </a:p>
          <a:p>
            <a:pPr marL="0" indent="0">
              <a:buNone/>
            </a:pPr>
            <a:r>
              <a:rPr lang="de-DE" sz="9600" dirty="0" err="1"/>
              <a:t>Looking</a:t>
            </a:r>
            <a:r>
              <a:rPr lang="de-DE" sz="9600" dirty="0"/>
              <a:t> </a:t>
            </a:r>
            <a:r>
              <a:rPr lang="de-DE" sz="9600" dirty="0" err="1"/>
              <a:t>for</a:t>
            </a:r>
            <a:r>
              <a:rPr lang="de-DE" sz="9600" dirty="0"/>
              <a:t> </a:t>
            </a:r>
            <a:r>
              <a:rPr lang="de-DE" sz="9600" dirty="0" err="1"/>
              <a:t>ocean</a:t>
            </a:r>
            <a:r>
              <a:rPr lang="de-DE" sz="9600" dirty="0"/>
              <a:t> </a:t>
            </a:r>
            <a:r>
              <a:rPr lang="de-DE" sz="9600" dirty="0" err="1"/>
              <a:t>data</a:t>
            </a:r>
            <a:r>
              <a:rPr lang="de-DE" sz="9600" dirty="0"/>
              <a:t> -&gt; Marine</a:t>
            </a:r>
          </a:p>
          <a:p>
            <a:pPr marL="0" indent="0">
              <a:buNone/>
            </a:pPr>
            <a:endParaRPr lang="de-DE" dirty="0"/>
          </a:p>
        </p:txBody>
      </p:sp>
      <p:pic>
        <p:nvPicPr>
          <p:cNvPr id="4" name="Grafik 3" descr="Screenshot Copernicus Website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81178" y="1449758"/>
            <a:ext cx="6210822" cy="53248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252277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Create Account: CMEMS</a:t>
            </a:r>
          </a:p>
        </p:txBody>
      </p:sp>
      <p:sp>
        <p:nvSpPr>
          <p:cNvPr id="4" name="Rechteck 3"/>
          <p:cNvSpPr/>
          <p:nvPr/>
        </p:nvSpPr>
        <p:spPr>
          <a:xfrm>
            <a:off x="696329" y="2484480"/>
            <a:ext cx="559627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dirty="0"/>
              <a:t>https://resources.marine.copernicus.eu/registration-form</a:t>
            </a:r>
          </a:p>
        </p:txBody>
      </p:sp>
      <p:pic>
        <p:nvPicPr>
          <p:cNvPr id="5" name="Grafik 4" descr="Website Screenshot: Create Account Copernicus Marine Environment Monitoring Servic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76584" y="1632575"/>
            <a:ext cx="5115416" cy="5225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587397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/>
              <a:t>Example</a:t>
            </a:r>
            <a:r>
              <a:rPr lang="de-DE" dirty="0"/>
              <a:t> wind </a:t>
            </a:r>
            <a:r>
              <a:rPr lang="de-DE" dirty="0" err="1"/>
              <a:t>data</a:t>
            </a:r>
            <a:endParaRPr lang="de-DE" dirty="0"/>
          </a:p>
        </p:txBody>
      </p:sp>
      <p:sp>
        <p:nvSpPr>
          <p:cNvPr id="4" name="Rechteck 3"/>
          <p:cNvSpPr/>
          <p:nvPr/>
        </p:nvSpPr>
        <p:spPr>
          <a:xfrm>
            <a:off x="838200" y="1690688"/>
            <a:ext cx="4335354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dirty="0"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https://data.marine.copernicus.eu/products</a:t>
            </a:r>
            <a:endParaRPr lang="de-DE" dirty="0"/>
          </a:p>
          <a:p>
            <a:endParaRPr lang="de-DE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/>
              <a:t>Select Wind variable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 err="1"/>
              <a:t>Choose</a:t>
            </a:r>
            <a:r>
              <a:rPr lang="de-DE" dirty="0"/>
              <a:t> </a:t>
            </a:r>
            <a:r>
              <a:rPr lang="de-DE" dirty="0" err="1"/>
              <a:t>monthly</a:t>
            </a:r>
            <a:r>
              <a:rPr lang="de-DE" dirty="0"/>
              <a:t> </a:t>
            </a:r>
            <a:r>
              <a:rPr lang="de-DE" dirty="0" err="1"/>
              <a:t>data</a:t>
            </a:r>
            <a:r>
              <a:rPr lang="de-DE" dirty="0"/>
              <a:t> </a:t>
            </a:r>
            <a:r>
              <a:rPr lang="de-DE" dirty="0" err="1"/>
              <a:t>set</a:t>
            </a:r>
            <a:endParaRPr lang="de-DE" dirty="0"/>
          </a:p>
        </p:txBody>
      </p:sp>
      <p:pic>
        <p:nvPicPr>
          <p:cNvPr id="5" name="Grafik 4" descr="Screenshot: Copernicus Marine Data Store Website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64602" y="2586828"/>
            <a:ext cx="7660698" cy="38575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342700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Download </a:t>
            </a:r>
            <a:r>
              <a:rPr lang="de-DE" dirty="0" err="1"/>
              <a:t>data</a:t>
            </a:r>
            <a:endParaRPr lang="de-DE" dirty="0"/>
          </a:p>
        </p:txBody>
      </p:sp>
      <p:sp>
        <p:nvSpPr>
          <p:cNvPr id="7" name="Textfeld 6"/>
          <p:cNvSpPr txBox="1"/>
          <p:nvPr/>
        </p:nvSpPr>
        <p:spPr>
          <a:xfrm>
            <a:off x="838200" y="2634916"/>
            <a:ext cx="3515706" cy="25545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3200" dirty="0"/>
              <a:t>Select Data </a:t>
            </a:r>
            <a:r>
              <a:rPr lang="de-DE" sz="3200" dirty="0" err="1"/>
              <a:t>access</a:t>
            </a:r>
            <a:endParaRPr lang="de-DE" sz="32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3200" dirty="0"/>
              <a:t>Go </a:t>
            </a:r>
            <a:r>
              <a:rPr lang="de-DE" sz="3200" dirty="0" err="1"/>
              <a:t>to</a:t>
            </a:r>
            <a:r>
              <a:rPr lang="de-DE" sz="3200" dirty="0"/>
              <a:t> MOTU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3200" dirty="0"/>
              <a:t>Select wind </a:t>
            </a:r>
            <a:r>
              <a:rPr lang="de-DE" sz="3200" dirty="0" err="1"/>
              <a:t>speed</a:t>
            </a:r>
            <a:endParaRPr lang="de-DE" sz="32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3200" dirty="0"/>
              <a:t>Select time </a:t>
            </a:r>
            <a:r>
              <a:rPr lang="de-DE" sz="3200" dirty="0" err="1"/>
              <a:t>period</a:t>
            </a:r>
            <a:endParaRPr lang="de-DE" sz="32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3200" dirty="0"/>
              <a:t>Click </a:t>
            </a:r>
            <a:r>
              <a:rPr lang="de-DE" sz="3200" dirty="0" err="1"/>
              <a:t>download</a:t>
            </a:r>
            <a:endParaRPr lang="de-DE" sz="3200" dirty="0"/>
          </a:p>
        </p:txBody>
      </p:sp>
      <p:pic>
        <p:nvPicPr>
          <p:cNvPr id="4" name="Grafik 3" descr="Website Screenshot: Copernicus Marine Service - Global Ocean Wind L4 Reprocessed Monthly Mean Observations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02968" y="0"/>
            <a:ext cx="6667947" cy="6851890"/>
          </a:xfrm>
          <a:prstGeom prst="rect">
            <a:avLst/>
          </a:prstGeom>
        </p:spPr>
      </p:pic>
      <p:sp>
        <p:nvSpPr>
          <p:cNvPr id="6" name="Pfeil nach rechts 5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4427621" y="4174958"/>
            <a:ext cx="1443790" cy="113096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9187682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288</Words>
  <Application>Microsoft Office PowerPoint</Application>
  <PresentationFormat>Breitbild</PresentationFormat>
  <Paragraphs>50</Paragraphs>
  <Slides>16</Slides>
  <Notes>0</Notes>
  <HiddenSlides>0</HiddenSlides>
  <MMClips>2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16</vt:i4>
      </vt:variant>
    </vt:vector>
  </HeadingPairs>
  <TitlesOfParts>
    <vt:vector size="20" baseType="lpstr">
      <vt:lpstr>Arial</vt:lpstr>
      <vt:lpstr>Calibri</vt:lpstr>
      <vt:lpstr>Calibri Light</vt:lpstr>
      <vt:lpstr>Office</vt:lpstr>
      <vt:lpstr>Satellitendaten in der Klimatologie</vt:lpstr>
      <vt:lpstr>Essential Climate Variables</vt:lpstr>
      <vt:lpstr>How do orbits work?</vt:lpstr>
      <vt:lpstr>Where is the satellite right now?</vt:lpstr>
      <vt:lpstr>Task for today: </vt:lpstr>
      <vt:lpstr>Copernicus Website</vt:lpstr>
      <vt:lpstr>Create Account: CMEMS</vt:lpstr>
      <vt:lpstr>Example wind data</vt:lpstr>
      <vt:lpstr>Download data</vt:lpstr>
      <vt:lpstr>Open in Panoply</vt:lpstr>
      <vt:lpstr>Panoply: Options</vt:lpstr>
      <vt:lpstr>Create animation</vt:lpstr>
      <vt:lpstr>Monthly wind speed 2020</vt:lpstr>
      <vt:lpstr>Bonus: Animation of wind vectors</vt:lpstr>
      <vt:lpstr>Monthly wind vectors in 2020</vt:lpstr>
      <vt:lpstr>Excercise: Create an animation of a variable of your choice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Satellitendaten in der Klimatologie</dc:title>
  <dc:creator>Admin</dc:creator>
  <cp:lastModifiedBy>Qais Alftyani</cp:lastModifiedBy>
  <cp:revision>60</cp:revision>
  <dcterms:created xsi:type="dcterms:W3CDTF">2022-10-26T12:04:32Z</dcterms:created>
  <dcterms:modified xsi:type="dcterms:W3CDTF">2024-07-23T14:39:52Z</dcterms:modified>
</cp:coreProperties>
</file>