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9" r:id="rId3"/>
    <p:sldId id="257" r:id="rId4"/>
    <p:sldId id="261" r:id="rId5"/>
    <p:sldId id="267" r:id="rId6"/>
    <p:sldId id="263" r:id="rId7"/>
    <p:sldId id="271" r:id="rId8"/>
    <p:sldId id="270" r:id="rId9"/>
    <p:sldId id="268" r:id="rId10"/>
    <p:sldId id="269" r:id="rId11"/>
    <p:sldId id="272" r:id="rId12"/>
    <p:sldId id="273" r:id="rId13"/>
    <p:sldId id="274" r:id="rId14"/>
    <p:sldId id="275" r:id="rId15"/>
    <p:sldId id="260" r:id="rId16"/>
    <p:sldId id="276" r:id="rId17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63" autoAdjust="0"/>
    <p:restoredTop sz="94684" autoAdjust="0"/>
  </p:normalViewPr>
  <p:slideViewPr>
    <p:cSldViewPr snapToGrid="0">
      <p:cViewPr varScale="1">
        <p:scale>
          <a:sx n="51" d="100"/>
          <a:sy n="51" d="100"/>
        </p:scale>
        <p:origin x="660" y="4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2EFBB-2BBC-4740-877E-DCBD287EF0C3}" type="datetimeFigureOut">
              <a:rPr lang="de-DE" smtClean="0"/>
              <a:t>23.07.2024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A8C5B-27A4-440E-B7DC-39F269341B4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89428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2EFBB-2BBC-4740-877E-DCBD287EF0C3}" type="datetimeFigureOut">
              <a:rPr lang="de-DE" smtClean="0"/>
              <a:t>23.07.2024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A8C5B-27A4-440E-B7DC-39F269341B4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26611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2EFBB-2BBC-4740-877E-DCBD287EF0C3}" type="datetimeFigureOut">
              <a:rPr lang="de-DE" smtClean="0"/>
              <a:t>23.07.2024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A8C5B-27A4-440E-B7DC-39F269341B4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853923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2EFBB-2BBC-4740-877E-DCBD287EF0C3}" type="datetimeFigureOut">
              <a:rPr lang="de-DE" smtClean="0"/>
              <a:t>23.07.2024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A8C5B-27A4-440E-B7DC-39F269341B4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592934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2EFBB-2BBC-4740-877E-DCBD287EF0C3}" type="datetimeFigureOut">
              <a:rPr lang="de-DE" smtClean="0"/>
              <a:t>23.07.2024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A8C5B-27A4-440E-B7DC-39F269341B4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9201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2EFBB-2BBC-4740-877E-DCBD287EF0C3}" type="datetimeFigureOut">
              <a:rPr lang="de-DE" smtClean="0"/>
              <a:t>23.07.2024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A8C5B-27A4-440E-B7DC-39F269341B4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082834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2EFBB-2BBC-4740-877E-DCBD287EF0C3}" type="datetimeFigureOut">
              <a:rPr lang="de-DE" smtClean="0"/>
              <a:t>23.07.2024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A8C5B-27A4-440E-B7DC-39F269341B4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566107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2EFBB-2BBC-4740-877E-DCBD287EF0C3}" type="datetimeFigureOut">
              <a:rPr lang="de-DE" smtClean="0"/>
              <a:t>23.07.2024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A8C5B-27A4-440E-B7DC-39F269341B4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246716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2EFBB-2BBC-4740-877E-DCBD287EF0C3}" type="datetimeFigureOut">
              <a:rPr lang="de-DE" smtClean="0"/>
              <a:t>23.07.2024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A8C5B-27A4-440E-B7DC-39F269341B4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76736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2EFBB-2BBC-4740-877E-DCBD287EF0C3}" type="datetimeFigureOut">
              <a:rPr lang="de-DE" smtClean="0"/>
              <a:t>23.07.2024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A8C5B-27A4-440E-B7DC-39F269341B4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245292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2EFBB-2BBC-4740-877E-DCBD287EF0C3}" type="datetimeFigureOut">
              <a:rPr lang="de-DE" smtClean="0"/>
              <a:t>23.07.2024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A8C5B-27A4-440E-B7DC-39F269341B4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92238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52EFBB-2BBC-4740-877E-DCBD287EF0C3}" type="datetimeFigureOut">
              <a:rPr lang="de-DE" smtClean="0"/>
              <a:t>23.07.2024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1A8C5B-27A4-440E-B7DC-39F269341B4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5604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1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37230" y="1521957"/>
            <a:ext cx="2829117" cy="2282930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70994" y="1884032"/>
            <a:ext cx="4125028" cy="1981200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748497" y="4500907"/>
            <a:ext cx="4031952" cy="2062003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What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„</a:t>
            </a:r>
            <a:r>
              <a:rPr lang="de-DE" dirty="0" err="1"/>
              <a:t>Satellite</a:t>
            </a:r>
            <a:r>
              <a:rPr lang="de-DE" dirty="0"/>
              <a:t> Data in </a:t>
            </a:r>
            <a:r>
              <a:rPr lang="de-DE" dirty="0" err="1"/>
              <a:t>Climatology</a:t>
            </a:r>
            <a:r>
              <a:rPr lang="de-DE" dirty="0"/>
              <a:t>“ </a:t>
            </a:r>
            <a:r>
              <a:rPr lang="de-DE" dirty="0" err="1"/>
              <a:t>about</a:t>
            </a:r>
            <a:r>
              <a:rPr lang="de-DE" dirty="0"/>
              <a:t>?</a:t>
            </a:r>
          </a:p>
        </p:txBody>
      </p:sp>
      <p:sp>
        <p:nvSpPr>
          <p:cNvPr id="10" name="Rechteck 9"/>
          <p:cNvSpPr/>
          <p:nvPr/>
        </p:nvSpPr>
        <p:spPr>
          <a:xfrm>
            <a:off x="2164081" y="1978861"/>
            <a:ext cx="12911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 err="1"/>
              <a:t>Climatology</a:t>
            </a:r>
            <a:endParaRPr lang="de-DE" dirty="0"/>
          </a:p>
        </p:txBody>
      </p:sp>
      <p:pic>
        <p:nvPicPr>
          <p:cNvPr id="6" name="Grafik 5" descr="Climatology Map vector 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121" y="2415661"/>
            <a:ext cx="1668600" cy="1262900"/>
          </a:xfrm>
          <a:prstGeom prst="rect">
            <a:avLst/>
          </a:prstGeom>
        </p:spPr>
      </p:pic>
      <p:pic>
        <p:nvPicPr>
          <p:cNvPr id="5" name="Grafik 4" descr="Climatology vector 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8108" y="2456375"/>
            <a:ext cx="1678708" cy="1335717"/>
          </a:xfrm>
          <a:prstGeom prst="rect">
            <a:avLst/>
          </a:prstGeom>
        </p:spPr>
      </p:pic>
      <p:sp>
        <p:nvSpPr>
          <p:cNvPr id="9" name="Rechteck 8"/>
          <p:cNvSpPr/>
          <p:nvPr/>
        </p:nvSpPr>
        <p:spPr>
          <a:xfrm>
            <a:off x="7408081" y="1727479"/>
            <a:ext cx="14261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 err="1"/>
              <a:t>Satellite</a:t>
            </a:r>
            <a:r>
              <a:rPr lang="de-DE" dirty="0"/>
              <a:t> Data</a:t>
            </a:r>
          </a:p>
        </p:txBody>
      </p:sp>
      <p:pic>
        <p:nvPicPr>
          <p:cNvPr id="4" name="Grafik 3" descr="Satellite vector image&#10;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7803700" y="1865207"/>
            <a:ext cx="1581750" cy="2044958"/>
          </a:xfrm>
          <a:prstGeom prst="rect">
            <a:avLst/>
          </a:prstGeom>
        </p:spPr>
      </p:pic>
      <p:sp>
        <p:nvSpPr>
          <p:cNvPr id="11" name="Rechteck 10"/>
          <p:cNvSpPr/>
          <p:nvPr/>
        </p:nvSpPr>
        <p:spPr>
          <a:xfrm>
            <a:off x="6517535" y="4605671"/>
            <a:ext cx="24059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Problem </a:t>
            </a:r>
            <a:r>
              <a:rPr lang="de-DE" dirty="0" err="1"/>
              <a:t>based</a:t>
            </a:r>
            <a:r>
              <a:rPr lang="de-DE" dirty="0"/>
              <a:t> </a:t>
            </a:r>
            <a:r>
              <a:rPr lang="de-DE" dirty="0" err="1"/>
              <a:t>learning</a:t>
            </a:r>
            <a:endParaRPr lang="de-DE" dirty="0"/>
          </a:p>
        </p:txBody>
      </p:sp>
      <p:pic>
        <p:nvPicPr>
          <p:cNvPr id="8" name="Grafik 7" descr="Notebook vector imag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6670" y="5018719"/>
            <a:ext cx="1645425" cy="1245600"/>
          </a:xfrm>
          <a:prstGeom prst="rect">
            <a:avLst/>
          </a:prstGeom>
        </p:spPr>
      </p:pic>
      <p:pic>
        <p:nvPicPr>
          <p:cNvPr id="7" name="Grafik 6" descr="Globe image in augmented reality app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04" t="2" r="16947" b="18943"/>
          <a:stretch/>
        </p:blipFill>
        <p:spPr>
          <a:xfrm>
            <a:off x="7572095" y="5071456"/>
            <a:ext cx="1722930" cy="1096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0220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What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climate</a:t>
            </a:r>
            <a:r>
              <a:rPr lang="de-DE" dirty="0"/>
              <a:t> </a:t>
            </a:r>
            <a:r>
              <a:rPr lang="de-DE" dirty="0" err="1"/>
              <a:t>system</a:t>
            </a:r>
            <a:r>
              <a:rPr lang="de-DE" dirty="0"/>
              <a:t>?</a:t>
            </a:r>
          </a:p>
        </p:txBody>
      </p:sp>
      <p:pic>
        <p:nvPicPr>
          <p:cNvPr id="2050" name="Picture 2" descr="Diagram &quot;Climate System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885" y="1773567"/>
            <a:ext cx="7050018" cy="482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hteck 3"/>
          <p:cNvSpPr/>
          <p:nvPr/>
        </p:nvSpPr>
        <p:spPr>
          <a:xfrm>
            <a:off x="4568979" y="6347796"/>
            <a:ext cx="305404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000" dirty="0"/>
              <a:t>https://archive.ipcc.ch/ipccreports/tar/wg1/fig1-1.htm</a:t>
            </a:r>
          </a:p>
        </p:txBody>
      </p:sp>
    </p:spTree>
    <p:extLst>
      <p:ext uri="{BB962C8B-B14F-4D97-AF65-F5344CB8AC3E}">
        <p14:creationId xmlns:p14="http://schemas.microsoft.com/office/powerpoint/2010/main" val="13629041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 descr="Diagram &quot;Climate Variables&quot;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51647"/>
            <a:ext cx="8194934" cy="562769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Essential </a:t>
            </a:r>
            <a:r>
              <a:rPr lang="de-DE" dirty="0" err="1"/>
              <a:t>Climate</a:t>
            </a:r>
            <a:r>
              <a:rPr lang="de-DE" dirty="0"/>
              <a:t> Variables</a:t>
            </a:r>
          </a:p>
        </p:txBody>
      </p:sp>
      <p:sp>
        <p:nvSpPr>
          <p:cNvPr id="4" name="Rechteck 3"/>
          <p:cNvSpPr/>
          <p:nvPr/>
        </p:nvSpPr>
        <p:spPr>
          <a:xfrm>
            <a:off x="2738765" y="6621960"/>
            <a:ext cx="294664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000" dirty="0"/>
              <a:t>https://gcos.wmo.int/en/essential-climate-variables/</a:t>
            </a:r>
          </a:p>
        </p:txBody>
      </p:sp>
    </p:spTree>
    <p:extLst>
      <p:ext uri="{BB962C8B-B14F-4D97-AF65-F5344CB8AC3E}">
        <p14:creationId xmlns:p14="http://schemas.microsoft.com/office/powerpoint/2010/main" val="41499700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Where</a:t>
            </a:r>
            <a:r>
              <a:rPr lang="de-DE" dirty="0"/>
              <a:t> </a:t>
            </a:r>
            <a:r>
              <a:rPr lang="de-DE" dirty="0" err="1"/>
              <a:t>does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data</a:t>
            </a:r>
            <a:r>
              <a:rPr lang="de-DE" dirty="0"/>
              <a:t> </a:t>
            </a:r>
            <a:r>
              <a:rPr lang="de-DE" dirty="0" err="1"/>
              <a:t>come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?</a:t>
            </a:r>
          </a:p>
        </p:txBody>
      </p:sp>
      <p:pic>
        <p:nvPicPr>
          <p:cNvPr id="3074" name="Picture 2" descr="Global Observing System image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8350" y="1737371"/>
            <a:ext cx="7395299" cy="4679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hteck 3"/>
          <p:cNvSpPr/>
          <p:nvPr/>
        </p:nvSpPr>
        <p:spPr>
          <a:xfrm>
            <a:off x="4309134" y="6562684"/>
            <a:ext cx="357372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dirty="0"/>
              <a:t>https://public.wmo.int/en/programmes/global-observing-system</a:t>
            </a:r>
          </a:p>
        </p:txBody>
      </p:sp>
    </p:spTree>
    <p:extLst>
      <p:ext uri="{BB962C8B-B14F-4D97-AF65-F5344CB8AC3E}">
        <p14:creationId xmlns:p14="http://schemas.microsoft.com/office/powerpoint/2010/main" val="7326570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Observation </a:t>
            </a:r>
            <a:r>
              <a:rPr lang="de-DE" dirty="0" err="1"/>
              <a:t>types</a:t>
            </a:r>
            <a:endParaRPr lang="de-DE" dirty="0"/>
          </a:p>
        </p:txBody>
      </p:sp>
      <p:sp>
        <p:nvSpPr>
          <p:cNvPr id="4" name="Rechteck 3"/>
          <p:cNvSpPr/>
          <p:nvPr/>
        </p:nvSpPr>
        <p:spPr>
          <a:xfrm>
            <a:off x="8384159" y="658574"/>
            <a:ext cx="21752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b="1" dirty="0"/>
              <a:t>Surface </a:t>
            </a:r>
            <a:r>
              <a:rPr lang="de-DE" b="1" dirty="0" err="1"/>
              <a:t>observations</a:t>
            </a:r>
            <a:endParaRPr lang="de-DE" b="1" dirty="0"/>
          </a:p>
        </p:txBody>
      </p:sp>
      <p:pic>
        <p:nvPicPr>
          <p:cNvPr id="4098" name="Picture 2" descr="GOS Surfac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1215" y="1027906"/>
            <a:ext cx="4200525" cy="2105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hteck 4"/>
          <p:cNvSpPr/>
          <p:nvPr/>
        </p:nvSpPr>
        <p:spPr>
          <a:xfrm>
            <a:off x="7713158" y="3902859"/>
            <a:ext cx="339663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b="1" dirty="0" err="1"/>
              <a:t>Upper-air</a:t>
            </a:r>
            <a:r>
              <a:rPr lang="de-DE" b="1" dirty="0"/>
              <a:t> </a:t>
            </a:r>
            <a:r>
              <a:rPr lang="de-DE" b="1" dirty="0" err="1"/>
              <a:t>observations</a:t>
            </a:r>
            <a:endParaRPr lang="de-DE" b="1" dirty="0"/>
          </a:p>
          <a:p>
            <a:r>
              <a:rPr lang="de-DE" dirty="0"/>
              <a:t>(</a:t>
            </a:r>
            <a:r>
              <a:rPr lang="de-DE" dirty="0" err="1"/>
              <a:t>started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</a:t>
            </a:r>
            <a:r>
              <a:rPr lang="de-DE" dirty="0" err="1"/>
              <a:t>land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</a:t>
            </a:r>
            <a:r>
              <a:rPr lang="de-DE" dirty="0" err="1"/>
              <a:t>ships</a:t>
            </a:r>
            <a:r>
              <a:rPr lang="de-DE" dirty="0"/>
              <a:t>)</a:t>
            </a:r>
          </a:p>
        </p:txBody>
      </p:sp>
      <p:pic>
        <p:nvPicPr>
          <p:cNvPr id="4100" name="Picture 4" descr="Upper-air observation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7906" y="4549190"/>
            <a:ext cx="3541887" cy="1846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hteck 6"/>
          <p:cNvSpPr/>
          <p:nvPr/>
        </p:nvSpPr>
        <p:spPr>
          <a:xfrm>
            <a:off x="1005999" y="2205844"/>
            <a:ext cx="28170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b="1" dirty="0" err="1"/>
              <a:t>Aircraft-based</a:t>
            </a:r>
            <a:r>
              <a:rPr lang="de-DE" b="1" dirty="0"/>
              <a:t> </a:t>
            </a:r>
            <a:r>
              <a:rPr lang="de-DE" b="1" dirty="0" err="1"/>
              <a:t>observations</a:t>
            </a:r>
            <a:endParaRPr lang="de-DE" b="1" dirty="0"/>
          </a:p>
        </p:txBody>
      </p:sp>
      <p:pic>
        <p:nvPicPr>
          <p:cNvPr id="4104" name="Picture 8" descr="GOS aircraf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82" y="2575176"/>
            <a:ext cx="3590925" cy="1876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hteck 5"/>
          <p:cNvSpPr/>
          <p:nvPr/>
        </p:nvSpPr>
        <p:spPr>
          <a:xfrm>
            <a:off x="3669874" y="5202658"/>
            <a:ext cx="2222275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b="1" dirty="0"/>
              <a:t>Marine </a:t>
            </a:r>
            <a:r>
              <a:rPr lang="de-DE" b="1" dirty="0" err="1"/>
              <a:t>observations</a:t>
            </a:r>
            <a:r>
              <a:rPr lang="de-DE" b="1" dirty="0"/>
              <a:t>: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Ships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Moored</a:t>
            </a:r>
            <a:r>
              <a:rPr lang="de-DE" dirty="0"/>
              <a:t> </a:t>
            </a:r>
            <a:r>
              <a:rPr lang="de-DE" dirty="0" err="1"/>
              <a:t>buoys</a:t>
            </a:r>
            <a:r>
              <a:rPr lang="de-DE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drifting</a:t>
            </a:r>
            <a:r>
              <a:rPr lang="de-DE" dirty="0"/>
              <a:t> </a:t>
            </a:r>
            <a:r>
              <a:rPr lang="de-DE" dirty="0" err="1"/>
              <a:t>buoys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platforms</a:t>
            </a:r>
            <a:endParaRPr lang="de-DE" dirty="0"/>
          </a:p>
        </p:txBody>
      </p:sp>
      <p:pic>
        <p:nvPicPr>
          <p:cNvPr id="4102" name="Picture 6" descr="GOS marine observation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820" y="5084707"/>
            <a:ext cx="3324054" cy="1595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hteck 8"/>
          <p:cNvSpPr/>
          <p:nvPr/>
        </p:nvSpPr>
        <p:spPr>
          <a:xfrm>
            <a:off x="7853670" y="6611779"/>
            <a:ext cx="6096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sz="1000" dirty="0"/>
              <a:t>All </a:t>
            </a:r>
            <a:r>
              <a:rPr lang="de-DE" sz="1000" dirty="0" err="1"/>
              <a:t>figures</a:t>
            </a:r>
            <a:r>
              <a:rPr lang="de-DE" sz="1000" dirty="0"/>
              <a:t> </a:t>
            </a:r>
            <a:r>
              <a:rPr lang="de-DE" sz="1000" dirty="0" err="1"/>
              <a:t>from</a:t>
            </a:r>
            <a:r>
              <a:rPr lang="de-DE" sz="1000" dirty="0"/>
              <a:t> https://public.wmo.int/en/programmes/global-observing-system</a:t>
            </a:r>
          </a:p>
        </p:txBody>
      </p:sp>
    </p:spTree>
    <p:extLst>
      <p:ext uri="{BB962C8B-B14F-4D97-AF65-F5344CB8AC3E}">
        <p14:creationId xmlns:p14="http://schemas.microsoft.com/office/powerpoint/2010/main" val="29056018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Satellite</a:t>
            </a:r>
            <a:r>
              <a:rPr lang="de-DE" dirty="0"/>
              <a:t> </a:t>
            </a:r>
            <a:r>
              <a:rPr lang="de-DE" dirty="0" err="1"/>
              <a:t>Observations</a:t>
            </a:r>
            <a:endParaRPr lang="de-DE" dirty="0"/>
          </a:p>
        </p:txBody>
      </p:sp>
      <p:pic>
        <p:nvPicPr>
          <p:cNvPr id="5122" name="Picture 2" descr="Diagram &quot;Satellite Observations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558" y="1550278"/>
            <a:ext cx="7153488" cy="4690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hteck 3"/>
          <p:cNvSpPr/>
          <p:nvPr/>
        </p:nvSpPr>
        <p:spPr>
          <a:xfrm>
            <a:off x="4287656" y="6542506"/>
            <a:ext cx="361668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dirty="0"/>
              <a:t>https://public.wmo.int/en/programmes/global-observing-system</a:t>
            </a:r>
          </a:p>
        </p:txBody>
      </p:sp>
    </p:spTree>
    <p:extLst>
      <p:ext uri="{BB962C8B-B14F-4D97-AF65-F5344CB8AC3E}">
        <p14:creationId xmlns:p14="http://schemas.microsoft.com/office/powerpoint/2010/main" val="41774104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Why</a:t>
            </a:r>
            <a:r>
              <a:rPr lang="de-DE" dirty="0"/>
              <a:t> do </a:t>
            </a:r>
            <a:r>
              <a:rPr lang="de-DE" dirty="0" err="1"/>
              <a:t>we</a:t>
            </a:r>
            <a:r>
              <a:rPr lang="de-DE" dirty="0"/>
              <a:t> </a:t>
            </a:r>
            <a:r>
              <a:rPr lang="de-DE" dirty="0" err="1"/>
              <a:t>need</a:t>
            </a:r>
            <a:r>
              <a:rPr lang="de-DE" dirty="0"/>
              <a:t> </a:t>
            </a:r>
            <a:r>
              <a:rPr lang="de-DE" dirty="0" err="1"/>
              <a:t>satellite</a:t>
            </a:r>
            <a:r>
              <a:rPr lang="de-DE" dirty="0"/>
              <a:t> </a:t>
            </a:r>
            <a:r>
              <a:rPr lang="de-DE" dirty="0" err="1"/>
              <a:t>data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climatology</a:t>
            </a:r>
            <a:r>
              <a:rPr lang="de-DE" dirty="0"/>
              <a:t>?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/>
              <a:t>Satellite</a:t>
            </a:r>
            <a:r>
              <a:rPr lang="de-DE" dirty="0"/>
              <a:t> </a:t>
            </a:r>
            <a:r>
              <a:rPr lang="de-DE" dirty="0" err="1"/>
              <a:t>observations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available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over</a:t>
            </a:r>
            <a:r>
              <a:rPr lang="de-DE" dirty="0"/>
              <a:t> 30 </a:t>
            </a:r>
            <a:r>
              <a:rPr lang="de-DE" dirty="0" err="1"/>
              <a:t>years</a:t>
            </a:r>
            <a:r>
              <a:rPr lang="de-DE" dirty="0"/>
              <a:t> </a:t>
            </a:r>
            <a:br>
              <a:rPr lang="de-DE" dirty="0"/>
            </a:br>
            <a:r>
              <a:rPr lang="de-DE" dirty="0"/>
              <a:t>-&gt; </a:t>
            </a:r>
            <a:r>
              <a:rPr lang="de-DE" dirty="0" err="1"/>
              <a:t>we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start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create</a:t>
            </a:r>
            <a:r>
              <a:rPr lang="de-DE" dirty="0"/>
              <a:t> </a:t>
            </a:r>
            <a:r>
              <a:rPr lang="de-DE" dirty="0" err="1"/>
              <a:t>climatological</a:t>
            </a:r>
            <a:r>
              <a:rPr lang="de-DE" dirty="0"/>
              <a:t> </a:t>
            </a:r>
            <a:r>
              <a:rPr lang="de-DE" dirty="0" err="1"/>
              <a:t>tme</a:t>
            </a:r>
            <a:r>
              <a:rPr lang="de-DE" dirty="0"/>
              <a:t> </a:t>
            </a:r>
            <a:r>
              <a:rPr lang="de-DE" dirty="0" err="1"/>
              <a:t>series</a:t>
            </a:r>
            <a:endParaRPr lang="de-DE" dirty="0"/>
          </a:p>
          <a:p>
            <a:r>
              <a:rPr lang="de-DE" dirty="0" err="1"/>
              <a:t>Satellite</a:t>
            </a:r>
            <a:r>
              <a:rPr lang="de-DE" dirty="0"/>
              <a:t> </a:t>
            </a:r>
            <a:r>
              <a:rPr lang="de-DE" dirty="0" err="1"/>
              <a:t>observations</a:t>
            </a:r>
            <a:r>
              <a:rPr lang="de-DE" dirty="0"/>
              <a:t> </a:t>
            </a:r>
            <a:r>
              <a:rPr lang="de-DE" dirty="0" err="1"/>
              <a:t>provide</a:t>
            </a:r>
            <a:r>
              <a:rPr lang="de-DE" dirty="0"/>
              <a:t> </a:t>
            </a:r>
            <a:r>
              <a:rPr lang="de-DE" dirty="0" err="1"/>
              <a:t>information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otherwise</a:t>
            </a:r>
            <a:r>
              <a:rPr lang="de-DE" dirty="0"/>
              <a:t> </a:t>
            </a:r>
            <a:r>
              <a:rPr lang="de-DE" dirty="0" err="1"/>
              <a:t>hard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reach</a:t>
            </a:r>
            <a:r>
              <a:rPr lang="de-DE" dirty="0"/>
              <a:t> </a:t>
            </a:r>
            <a:r>
              <a:rPr lang="de-DE" dirty="0" err="1"/>
              <a:t>locations</a:t>
            </a:r>
            <a:r>
              <a:rPr lang="de-DE" dirty="0"/>
              <a:t> (e.g., southern </a:t>
            </a:r>
            <a:r>
              <a:rPr lang="de-DE" dirty="0" err="1"/>
              <a:t>hemisphere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high </a:t>
            </a:r>
            <a:r>
              <a:rPr lang="de-DE" dirty="0" err="1"/>
              <a:t>altitudes</a:t>
            </a:r>
            <a:r>
              <a:rPr lang="de-DE" dirty="0"/>
              <a:t>)</a:t>
            </a:r>
            <a:br>
              <a:rPr lang="de-DE" dirty="0"/>
            </a:br>
            <a:r>
              <a:rPr lang="de-DE" dirty="0"/>
              <a:t>-&gt; </a:t>
            </a:r>
            <a:r>
              <a:rPr lang="de-DE" dirty="0" err="1"/>
              <a:t>they</a:t>
            </a:r>
            <a:r>
              <a:rPr lang="de-DE" dirty="0"/>
              <a:t> </a:t>
            </a:r>
            <a:r>
              <a:rPr lang="de-DE" dirty="0" err="1"/>
              <a:t>helped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improve</a:t>
            </a:r>
            <a:r>
              <a:rPr lang="de-DE" dirty="0"/>
              <a:t> </a:t>
            </a:r>
            <a:r>
              <a:rPr lang="de-DE" dirty="0" err="1"/>
              <a:t>weather</a:t>
            </a:r>
            <a:r>
              <a:rPr lang="de-DE" dirty="0"/>
              <a:t> </a:t>
            </a:r>
            <a:r>
              <a:rPr lang="de-DE" dirty="0" err="1"/>
              <a:t>forecasts</a:t>
            </a:r>
            <a:r>
              <a:rPr lang="de-DE" dirty="0"/>
              <a:t> </a:t>
            </a:r>
            <a:r>
              <a:rPr lang="de-DE" dirty="0" err="1"/>
              <a:t>over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last </a:t>
            </a:r>
            <a:r>
              <a:rPr lang="de-DE" dirty="0" err="1"/>
              <a:t>decades</a:t>
            </a:r>
            <a:r>
              <a:rPr lang="de-DE" dirty="0"/>
              <a:t> </a:t>
            </a:r>
          </a:p>
          <a:p>
            <a:r>
              <a:rPr lang="de-DE" dirty="0"/>
              <a:t>…?</a:t>
            </a:r>
          </a:p>
        </p:txBody>
      </p:sp>
    </p:spTree>
    <p:extLst>
      <p:ext uri="{BB962C8B-B14F-4D97-AF65-F5344CB8AC3E}">
        <p14:creationId xmlns:p14="http://schemas.microsoft.com/office/powerpoint/2010/main" val="25220820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17390" y="1539888"/>
            <a:ext cx="10587511" cy="2908788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7" name="Rechteck 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17390" y="4758134"/>
            <a:ext cx="5512285" cy="1730609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Until</a:t>
            </a:r>
            <a:r>
              <a:rPr lang="de-DE" dirty="0"/>
              <a:t> </a:t>
            </a:r>
            <a:r>
              <a:rPr lang="de-DE" dirty="0" err="1"/>
              <a:t>next</a:t>
            </a:r>
            <a:r>
              <a:rPr lang="de-DE" dirty="0"/>
              <a:t> </a:t>
            </a:r>
            <a:r>
              <a:rPr lang="de-DE" dirty="0" err="1"/>
              <a:t>lecture</a:t>
            </a:r>
            <a:r>
              <a:rPr lang="de-DE" dirty="0"/>
              <a:t> (OLAT):</a:t>
            </a:r>
          </a:p>
        </p:txBody>
      </p:sp>
      <p:sp>
        <p:nvSpPr>
          <p:cNvPr id="4" name="Rectangle 1" descr="Screenshot usefull links"/>
          <p:cNvSpPr>
            <a:spLocks noChangeArrowheads="1"/>
          </p:cNvSpPr>
          <p:nvPr/>
        </p:nvSpPr>
        <p:spPr bwMode="auto">
          <a:xfrm>
            <a:off x="1017391" y="1563121"/>
            <a:ext cx="6498990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last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lecture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we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talked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about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climate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system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its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components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kumimoji="0" lang="de-DE" altLang="de-DE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If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would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like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learn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more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about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difference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between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climate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weather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can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have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look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here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: </a:t>
            </a:r>
            <a:b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https://youtu.be/lB0dpDNcXpY</a:t>
            </a:r>
            <a:endParaRPr kumimoji="0" lang="de-DE" altLang="de-DE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more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information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on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climate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change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see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this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video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by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IPCC:</a:t>
            </a:r>
            <a:b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https://youtu.be/SDRxfuEvqGg</a:t>
            </a:r>
            <a:endParaRPr kumimoji="0" lang="de-DE" altLang="de-DE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kumimoji="0" lang="de-DE" altLang="de-DE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we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will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have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closer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look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at  Essential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Climate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Variables (ECVs).</a:t>
            </a:r>
            <a:endParaRPr kumimoji="0" lang="de-DE" altLang="de-DE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 ECVs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are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divided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into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climate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components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they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represent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kumimoji="0" lang="de-DE" altLang="de-DE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kumimoji="0" lang="de-DE" altLang="de-DE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about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60%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ECVs,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satellite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products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are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available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kumimoji="0" lang="de-DE" altLang="de-DE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kumimoji="0" lang="de-DE" altLang="de-DE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Choose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one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or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more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) ECVs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https://gcos.wmo.int/en/essential-climate-variables,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which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satellite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data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available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kumimoji="0" lang="de-DE" altLang="de-DE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can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find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information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about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available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satellite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data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sets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either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website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by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clicking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variable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then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"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data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sources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"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or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have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look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at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these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publications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b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https://journals.ametsoc.org/view/journals/bams/94/10/bams-d-11-00254.1.xml</a:t>
            </a:r>
            <a:b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https://www.sciencedirect.com/science/article/pii/S0303243420308837#sec0010</a:t>
            </a:r>
            <a:b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exercises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we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will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have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closer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look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at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ECVs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chose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Please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see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"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Exercise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"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section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more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details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altLang="de-DE" sz="9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  <a:r>
              <a:rPr kumimoji="0" lang="de-DE" altLang="de-DE" sz="9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kumimoji="0" lang="de-DE" altLang="de-DE" sz="31900" b="0" i="0" u="none" strike="noStrike" cap="none" normalizeH="0" baseline="0" dirty="0">
              <a:ln>
                <a:noFill/>
              </a:ln>
              <a:solidFill>
                <a:srgbClr val="333333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46" name="Picture 2" descr="List of ECV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6381" y="1951501"/>
            <a:ext cx="3935099" cy="2146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hteck 4" descr="Screenshot homework"/>
          <p:cNvSpPr/>
          <p:nvPr/>
        </p:nvSpPr>
        <p:spPr>
          <a:xfrm>
            <a:off x="1170813" y="4844051"/>
            <a:ext cx="546932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i="1" dirty="0">
                <a:solidFill>
                  <a:srgbClr val="3F4444"/>
                </a:solidFill>
                <a:latin typeface="Arial" panose="020B0604020202020204" pitchFamily="34" charset="0"/>
              </a:rPr>
              <a:t>Exercise: Essential Climate Variables</a:t>
            </a:r>
          </a:p>
          <a:p>
            <a:r>
              <a:rPr lang="en-US" sz="1200" dirty="0">
                <a:solidFill>
                  <a:srgbClr val="3F4444"/>
                </a:solidFill>
                <a:latin typeface="Arial" panose="020B0604020202020204" pitchFamily="34" charset="0"/>
              </a:rPr>
              <a:t>Choose one (or more) of the ECVs and write a short fact sheet about it. You can use the Material provided in this section and/or do your own search.</a:t>
            </a:r>
          </a:p>
          <a:p>
            <a:r>
              <a:rPr lang="en-US" sz="1200" dirty="0">
                <a:solidFill>
                  <a:srgbClr val="3F4444"/>
                </a:solidFill>
                <a:latin typeface="Arial" panose="020B0604020202020204" pitchFamily="34" charset="0"/>
              </a:rPr>
              <a:t>What is the name of the ECV?</a:t>
            </a:r>
          </a:p>
          <a:p>
            <a:r>
              <a:rPr lang="en-US" sz="1200" dirty="0">
                <a:solidFill>
                  <a:srgbClr val="3F4444"/>
                </a:solidFill>
                <a:latin typeface="Arial" panose="020B0604020202020204" pitchFamily="34" charset="0"/>
              </a:rPr>
              <a:t>What does it represent?</a:t>
            </a:r>
          </a:p>
          <a:p>
            <a:r>
              <a:rPr lang="en-US" sz="1200" dirty="0">
                <a:solidFill>
                  <a:srgbClr val="3F4444"/>
                </a:solidFill>
                <a:latin typeface="Arial" panose="020B0604020202020204" pitchFamily="34" charset="0"/>
              </a:rPr>
              <a:t>Which climate component does it belong to?</a:t>
            </a:r>
          </a:p>
          <a:p>
            <a:r>
              <a:rPr lang="en-US" sz="1200" dirty="0">
                <a:solidFill>
                  <a:srgbClr val="3F4444"/>
                </a:solidFill>
                <a:latin typeface="Arial" panose="020B0604020202020204" pitchFamily="34" charset="0"/>
              </a:rPr>
              <a:t>How is it measured/observed (name of satellite/instrument)?</a:t>
            </a:r>
          </a:p>
          <a:p>
            <a:r>
              <a:rPr lang="en-US" sz="1200" dirty="0">
                <a:solidFill>
                  <a:srgbClr val="3F4444"/>
                </a:solidFill>
                <a:latin typeface="Arial" panose="020B0604020202020204" pitchFamily="34" charset="0"/>
              </a:rPr>
              <a:t>Anything interesting (problems, fancy measurement techniques, ...)?</a:t>
            </a:r>
            <a:endParaRPr lang="en-US" sz="1200" b="0" i="0" dirty="0">
              <a:solidFill>
                <a:srgbClr val="3F4444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97806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147716" y="2632923"/>
            <a:ext cx="5039876" cy="2431241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What</a:t>
            </a:r>
            <a:r>
              <a:rPr lang="de-DE" dirty="0"/>
              <a:t> will </a:t>
            </a:r>
            <a:r>
              <a:rPr lang="de-DE" dirty="0" err="1"/>
              <a:t>we</a:t>
            </a:r>
            <a:r>
              <a:rPr lang="de-DE" dirty="0"/>
              <a:t> </a:t>
            </a:r>
            <a:r>
              <a:rPr lang="de-DE" dirty="0" err="1"/>
              <a:t>learn</a:t>
            </a:r>
            <a:r>
              <a:rPr lang="de-DE" dirty="0"/>
              <a:t>? (Lernziele)</a:t>
            </a:r>
          </a:p>
        </p:txBody>
      </p:sp>
      <p:sp>
        <p:nvSpPr>
          <p:cNvPr id="4" name="Rechteck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37790" y="2520413"/>
            <a:ext cx="4719733" cy="2597771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Rechteck 4"/>
          <p:cNvSpPr/>
          <p:nvPr/>
        </p:nvSpPr>
        <p:spPr>
          <a:xfrm>
            <a:off x="869395" y="2692011"/>
            <a:ext cx="377011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 err="1"/>
              <a:t>Lecture</a:t>
            </a:r>
            <a:endParaRPr lang="de-DE" b="1" dirty="0"/>
          </a:p>
          <a:p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What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satellites</a:t>
            </a:r>
            <a:r>
              <a:rPr lang="de-DE" dirty="0"/>
              <a:t>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What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climate</a:t>
            </a:r>
            <a:r>
              <a:rPr lang="de-DE" dirty="0"/>
              <a:t>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What</a:t>
            </a:r>
            <a:r>
              <a:rPr lang="de-DE" dirty="0"/>
              <a:t> </a:t>
            </a:r>
            <a:r>
              <a:rPr lang="de-DE" dirty="0" err="1"/>
              <a:t>satellite</a:t>
            </a:r>
            <a:r>
              <a:rPr lang="de-DE" dirty="0"/>
              <a:t> </a:t>
            </a:r>
            <a:r>
              <a:rPr lang="de-DE" dirty="0" err="1"/>
              <a:t>products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used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climate</a:t>
            </a:r>
            <a:r>
              <a:rPr lang="de-DE" dirty="0"/>
              <a:t> </a:t>
            </a:r>
            <a:r>
              <a:rPr lang="de-DE" dirty="0" err="1"/>
              <a:t>data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How</a:t>
            </a:r>
            <a:r>
              <a:rPr lang="de-DE" dirty="0"/>
              <a:t> </a:t>
            </a:r>
            <a:r>
              <a:rPr lang="de-DE" dirty="0" err="1"/>
              <a:t>satellite</a:t>
            </a:r>
            <a:r>
              <a:rPr lang="de-DE" dirty="0"/>
              <a:t> </a:t>
            </a:r>
            <a:r>
              <a:rPr lang="de-DE" dirty="0" err="1"/>
              <a:t>data</a:t>
            </a:r>
            <a:r>
              <a:rPr lang="de-DE" dirty="0"/>
              <a:t> </a:t>
            </a:r>
            <a:r>
              <a:rPr lang="de-DE" dirty="0" err="1"/>
              <a:t>sets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derived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</a:t>
            </a:r>
            <a:r>
              <a:rPr lang="de-DE" dirty="0" err="1"/>
              <a:t>observations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6202373" y="2709957"/>
            <a:ext cx="477042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 err="1"/>
              <a:t>Exercises</a:t>
            </a:r>
            <a:endParaRPr lang="de-DE" b="1" dirty="0"/>
          </a:p>
          <a:p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Where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how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access</a:t>
            </a:r>
            <a:r>
              <a:rPr lang="de-DE" dirty="0"/>
              <a:t> (</a:t>
            </a:r>
            <a:r>
              <a:rPr lang="de-DE" dirty="0" err="1"/>
              <a:t>free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open) </a:t>
            </a:r>
            <a:r>
              <a:rPr lang="de-DE" dirty="0" err="1"/>
              <a:t>satellite</a:t>
            </a:r>
            <a:r>
              <a:rPr lang="de-DE" dirty="0"/>
              <a:t> </a:t>
            </a:r>
            <a:r>
              <a:rPr lang="de-DE" dirty="0" err="1"/>
              <a:t>data</a:t>
            </a:r>
            <a:r>
              <a:rPr lang="de-DE" dirty="0"/>
              <a:t> </a:t>
            </a:r>
            <a:r>
              <a:rPr lang="de-DE" dirty="0" err="1"/>
              <a:t>sets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how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process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data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Create an </a:t>
            </a:r>
            <a:r>
              <a:rPr lang="de-DE" dirty="0" err="1"/>
              <a:t>own</a:t>
            </a:r>
            <a:r>
              <a:rPr lang="de-DE" dirty="0"/>
              <a:t> </a:t>
            </a:r>
            <a:r>
              <a:rPr lang="de-DE" dirty="0" err="1"/>
              <a:t>data</a:t>
            </a:r>
            <a:r>
              <a:rPr lang="de-DE" dirty="0"/>
              <a:t> </a:t>
            </a:r>
            <a:r>
              <a:rPr lang="de-DE" dirty="0" err="1"/>
              <a:t>product</a:t>
            </a:r>
            <a:r>
              <a:rPr lang="de-DE" dirty="0"/>
              <a:t> </a:t>
            </a:r>
            <a:r>
              <a:rPr lang="de-DE" dirty="0" err="1"/>
              <a:t>based</a:t>
            </a:r>
            <a:r>
              <a:rPr lang="de-DE" dirty="0"/>
              <a:t> on </a:t>
            </a:r>
            <a:r>
              <a:rPr lang="de-DE" dirty="0" err="1"/>
              <a:t>satellite</a:t>
            </a:r>
            <a:r>
              <a:rPr lang="de-DE" dirty="0"/>
              <a:t> </a:t>
            </a:r>
            <a:r>
              <a:rPr lang="de-DE" dirty="0" err="1"/>
              <a:t>data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Project </a:t>
            </a:r>
            <a:r>
              <a:rPr lang="de-DE" dirty="0" err="1"/>
              <a:t>management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documentation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381230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787619" y="4279052"/>
            <a:ext cx="4025304" cy="1207348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78679" y="2479313"/>
            <a:ext cx="3933761" cy="1417626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Grades?</a:t>
            </a:r>
          </a:p>
        </p:txBody>
      </p:sp>
      <p:sp>
        <p:nvSpPr>
          <p:cNvPr id="4" name="Rechteck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587464" y="1051901"/>
            <a:ext cx="4766336" cy="1783354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604240" y="2737377"/>
            <a:ext cx="36497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SPV1 </a:t>
            </a:r>
            <a:r>
              <a:rPr lang="de-DE" dirty="0" err="1"/>
              <a:t>with</a:t>
            </a:r>
            <a:r>
              <a:rPr lang="de-DE" dirty="0"/>
              <a:t> 4 CP in </a:t>
            </a:r>
            <a:r>
              <a:rPr lang="de-DE" dirty="0" err="1"/>
              <a:t>MSc</a:t>
            </a:r>
            <a:r>
              <a:rPr lang="de-DE" dirty="0"/>
              <a:t> </a:t>
            </a:r>
            <a:r>
              <a:rPr lang="de-DE" dirty="0" err="1"/>
              <a:t>Meteorology</a:t>
            </a:r>
            <a:r>
              <a:rPr lang="de-DE" dirty="0"/>
              <a:t>: </a:t>
            </a:r>
          </a:p>
          <a:p>
            <a:r>
              <a:rPr lang="de-DE" dirty="0"/>
              <a:t>pass/</a:t>
            </a:r>
            <a:r>
              <a:rPr lang="de-DE" dirty="0" err="1"/>
              <a:t>fail</a:t>
            </a:r>
            <a:r>
              <a:rPr lang="de-DE" dirty="0"/>
              <a:t> -&gt; </a:t>
            </a:r>
            <a:r>
              <a:rPr lang="de-DE" dirty="0" err="1"/>
              <a:t>no</a:t>
            </a:r>
            <a:r>
              <a:rPr lang="de-DE" dirty="0"/>
              <a:t> grade</a:t>
            </a:r>
          </a:p>
        </p:txBody>
      </p:sp>
      <p:sp>
        <p:nvSpPr>
          <p:cNvPr id="5" name="Rechteck 4"/>
          <p:cNvSpPr/>
          <p:nvPr/>
        </p:nvSpPr>
        <p:spPr>
          <a:xfrm>
            <a:off x="6669290" y="1137697"/>
            <a:ext cx="468451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passing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course</a:t>
            </a:r>
            <a:r>
              <a:rPr lang="de-DE" dirty="0"/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dirty="0" err="1"/>
              <a:t>Active</a:t>
            </a:r>
            <a:r>
              <a:rPr lang="de-DE" dirty="0"/>
              <a:t> </a:t>
            </a:r>
            <a:r>
              <a:rPr lang="de-DE" dirty="0" err="1"/>
              <a:t>participation</a:t>
            </a:r>
            <a:r>
              <a:rPr lang="de-DE" dirty="0"/>
              <a:t> </a:t>
            </a:r>
            <a:r>
              <a:rPr lang="de-DE" dirty="0" err="1"/>
              <a:t>during</a:t>
            </a:r>
            <a:r>
              <a:rPr lang="de-DE" dirty="0"/>
              <a:t> </a:t>
            </a:r>
            <a:r>
              <a:rPr lang="de-DE" dirty="0" err="1"/>
              <a:t>excercises</a:t>
            </a:r>
            <a:endParaRPr lang="de-DE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dirty="0" err="1"/>
              <a:t>Homework</a:t>
            </a:r>
            <a:r>
              <a:rPr lang="de-DE" dirty="0"/>
              <a:t>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dirty="0"/>
              <a:t>Project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documentation</a:t>
            </a:r>
            <a:endParaRPr lang="de-DE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dirty="0" err="1"/>
              <a:t>Presentation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results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5854571" y="4606729"/>
            <a:ext cx="44799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/>
              <a:t>Grades </a:t>
            </a:r>
            <a:r>
              <a:rPr lang="de-DE" dirty="0" err="1"/>
              <a:t>based</a:t>
            </a:r>
            <a:r>
              <a:rPr lang="de-DE" dirty="0"/>
              <a:t> on 30 min oral </a:t>
            </a:r>
            <a:r>
              <a:rPr lang="de-DE" dirty="0" err="1"/>
              <a:t>exam</a:t>
            </a:r>
            <a:r>
              <a:rPr lang="de-DE" dirty="0"/>
              <a:t> on </a:t>
            </a:r>
            <a:r>
              <a:rPr lang="de-DE" dirty="0" err="1"/>
              <a:t>participants</a:t>
            </a:r>
            <a:r>
              <a:rPr lang="de-DE" dirty="0"/>
              <a:t> </a:t>
            </a:r>
            <a:r>
              <a:rPr lang="de-DE" dirty="0" err="1"/>
              <a:t>request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18687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0762" y="2098516"/>
            <a:ext cx="10470693" cy="2551474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What</a:t>
            </a:r>
            <a:r>
              <a:rPr lang="de-DE" dirty="0"/>
              <a:t> do I </a:t>
            </a:r>
            <a:r>
              <a:rPr lang="de-DE" dirty="0" err="1"/>
              <a:t>need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participate</a:t>
            </a:r>
            <a:r>
              <a:rPr lang="de-DE" dirty="0"/>
              <a:t>?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38200" y="2259556"/>
            <a:ext cx="10429172" cy="2390434"/>
          </a:xfrm>
        </p:spPr>
        <p:txBody>
          <a:bodyPr/>
          <a:lstStyle/>
          <a:p>
            <a:r>
              <a:rPr lang="de-DE" dirty="0"/>
              <a:t>A </a:t>
            </a:r>
            <a:r>
              <a:rPr lang="de-DE" dirty="0" err="1"/>
              <a:t>computer</a:t>
            </a:r>
            <a:r>
              <a:rPr lang="de-DE" dirty="0"/>
              <a:t> (</a:t>
            </a:r>
            <a:r>
              <a:rPr lang="de-DE" dirty="0" err="1"/>
              <a:t>computer</a:t>
            </a:r>
            <a:r>
              <a:rPr lang="de-DE" dirty="0"/>
              <a:t> </a:t>
            </a:r>
            <a:r>
              <a:rPr lang="de-DE" dirty="0" err="1"/>
              <a:t>pool</a:t>
            </a:r>
            <a:r>
              <a:rPr lang="de-DE" dirty="0"/>
              <a:t>, private </a:t>
            </a:r>
            <a:r>
              <a:rPr lang="de-DE" dirty="0" err="1"/>
              <a:t>device</a:t>
            </a:r>
            <a:r>
              <a:rPr lang="de-DE" dirty="0"/>
              <a:t> </a:t>
            </a:r>
            <a:r>
              <a:rPr lang="de-DE" dirty="0" err="1"/>
              <a:t>or</a:t>
            </a:r>
            <a:r>
              <a:rPr lang="de-DE" dirty="0"/>
              <a:t> „Semesterlaptop“)</a:t>
            </a:r>
          </a:p>
          <a:p>
            <a:r>
              <a:rPr lang="de-DE" dirty="0" err="1"/>
              <a:t>Some</a:t>
            </a:r>
            <a:r>
              <a:rPr lang="de-DE" dirty="0"/>
              <a:t> </a:t>
            </a:r>
            <a:r>
              <a:rPr lang="de-DE" dirty="0" err="1"/>
              <a:t>free</a:t>
            </a:r>
            <a:r>
              <a:rPr lang="de-DE" dirty="0"/>
              <a:t> </a:t>
            </a:r>
            <a:r>
              <a:rPr lang="de-DE" dirty="0" err="1"/>
              <a:t>space</a:t>
            </a:r>
            <a:r>
              <a:rPr lang="de-DE" dirty="0"/>
              <a:t> on </a:t>
            </a:r>
            <a:r>
              <a:rPr lang="de-DE" dirty="0" err="1"/>
              <a:t>disk</a:t>
            </a:r>
            <a:r>
              <a:rPr lang="de-DE" dirty="0"/>
              <a:t> (on a </a:t>
            </a:r>
            <a:r>
              <a:rPr lang="de-DE" dirty="0" err="1"/>
              <a:t>computer</a:t>
            </a:r>
            <a:r>
              <a:rPr lang="de-DE" dirty="0"/>
              <a:t> </a:t>
            </a:r>
            <a:r>
              <a:rPr lang="de-DE" dirty="0" err="1"/>
              <a:t>or</a:t>
            </a:r>
            <a:r>
              <a:rPr lang="de-DE" dirty="0"/>
              <a:t> portable </a:t>
            </a:r>
            <a:r>
              <a:rPr lang="de-DE" dirty="0" err="1"/>
              <a:t>hard</a:t>
            </a:r>
            <a:r>
              <a:rPr lang="de-DE" dirty="0"/>
              <a:t> </a:t>
            </a:r>
            <a:r>
              <a:rPr lang="de-DE" dirty="0" err="1"/>
              <a:t>drive</a:t>
            </a:r>
            <a:r>
              <a:rPr lang="de-DE" dirty="0"/>
              <a:t> </a:t>
            </a:r>
            <a:r>
              <a:rPr lang="de-DE" dirty="0" err="1"/>
              <a:t>if</a:t>
            </a:r>
            <a:r>
              <a:rPr lang="de-DE" dirty="0"/>
              <a:t> </a:t>
            </a:r>
            <a:r>
              <a:rPr lang="de-DE" dirty="0" err="1"/>
              <a:t>using</a:t>
            </a:r>
            <a:r>
              <a:rPr lang="de-DE" dirty="0"/>
              <a:t> </a:t>
            </a:r>
            <a:r>
              <a:rPr lang="de-DE" dirty="0" err="1"/>
              <a:t>computer</a:t>
            </a:r>
            <a:r>
              <a:rPr lang="de-DE" dirty="0"/>
              <a:t> </a:t>
            </a:r>
            <a:r>
              <a:rPr lang="de-DE" dirty="0" err="1"/>
              <a:t>pool</a:t>
            </a:r>
            <a:r>
              <a:rPr lang="de-DE" dirty="0"/>
              <a:t>)</a:t>
            </a:r>
          </a:p>
          <a:p>
            <a:r>
              <a:rPr lang="de-DE" dirty="0" err="1"/>
              <a:t>For</a:t>
            </a:r>
            <a:r>
              <a:rPr lang="de-DE" dirty="0"/>
              <a:t> optional </a:t>
            </a:r>
            <a:r>
              <a:rPr lang="de-DE" dirty="0" err="1"/>
              <a:t>use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AR-App: </a:t>
            </a:r>
            <a:r>
              <a:rPr lang="de-DE" dirty="0" err="1"/>
              <a:t>smartphone</a:t>
            </a:r>
            <a:r>
              <a:rPr lang="de-DE" dirty="0"/>
              <a:t> 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de-DE" dirty="0" err="1"/>
              <a:t>tablet</a:t>
            </a:r>
            <a:r>
              <a:rPr lang="de-DE" dirty="0"/>
              <a:t> (</a:t>
            </a:r>
            <a:r>
              <a:rPr lang="de-DE" dirty="0" err="1"/>
              <a:t>some</a:t>
            </a:r>
            <a:r>
              <a:rPr lang="de-DE" dirty="0"/>
              <a:t> </a:t>
            </a:r>
            <a:r>
              <a:rPr lang="de-DE" dirty="0" err="1"/>
              <a:t>devices</a:t>
            </a:r>
            <a:r>
              <a:rPr lang="de-DE" dirty="0"/>
              <a:t> will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provided</a:t>
            </a:r>
            <a:r>
              <a:rPr lang="de-DE" dirty="0"/>
              <a:t> </a:t>
            </a:r>
            <a:r>
              <a:rPr lang="de-DE" dirty="0" err="1"/>
              <a:t>during</a:t>
            </a:r>
            <a:r>
              <a:rPr lang="de-DE" dirty="0"/>
              <a:t> </a:t>
            </a:r>
            <a:r>
              <a:rPr lang="de-DE" dirty="0" err="1"/>
              <a:t>lectures</a:t>
            </a:r>
            <a:r>
              <a:rPr lang="de-DE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1376719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407478" y="5164138"/>
            <a:ext cx="3317623" cy="1439911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OLAT</a:t>
            </a:r>
          </a:p>
        </p:txBody>
      </p:sp>
      <p:pic>
        <p:nvPicPr>
          <p:cNvPr id="7" name="Grafik 6" descr="OLAT Website Screenshot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8218" y="1512055"/>
            <a:ext cx="9098071" cy="3517146"/>
          </a:xfrm>
          <a:prstGeom prst="rect">
            <a:avLst/>
          </a:prstGeom>
        </p:spPr>
      </p:pic>
      <p:sp>
        <p:nvSpPr>
          <p:cNvPr id="8" name="Rechteck 7"/>
          <p:cNvSpPr/>
          <p:nvPr/>
        </p:nvSpPr>
        <p:spPr>
          <a:xfrm>
            <a:off x="8451814" y="5388570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Flipped</a:t>
            </a:r>
            <a:r>
              <a:rPr lang="de-DE" dirty="0"/>
              <a:t> </a:t>
            </a:r>
            <a:r>
              <a:rPr lang="de-DE" dirty="0" err="1"/>
              <a:t>classroom</a:t>
            </a:r>
            <a:r>
              <a:rPr lang="de-DE" dirty="0"/>
              <a:t> </a:t>
            </a:r>
            <a:r>
              <a:rPr lang="de-DE" dirty="0" err="1"/>
              <a:t>materials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Exercises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Project </a:t>
            </a:r>
            <a:r>
              <a:rPr lang="de-DE" dirty="0" err="1"/>
              <a:t>documentation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571766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DigiTeLL: Digital Teaching </a:t>
            </a:r>
            <a:r>
              <a:rPr lang="de-DE" dirty="0" err="1"/>
              <a:t>and</a:t>
            </a:r>
            <a:r>
              <a:rPr lang="de-DE" dirty="0"/>
              <a:t> Learning Lab </a:t>
            </a:r>
          </a:p>
        </p:txBody>
      </p:sp>
      <p:pic>
        <p:nvPicPr>
          <p:cNvPr id="8" name="Picture 2" descr="Spilhaus Projection Ocean Map Cartographic Projec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64742"/>
            <a:ext cx="5230368" cy="4993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hteck 10"/>
          <p:cNvSpPr/>
          <p:nvPr/>
        </p:nvSpPr>
        <p:spPr>
          <a:xfrm>
            <a:off x="1984647" y="2633236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b="1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Spilhausprojection</a:t>
            </a:r>
            <a:endParaRPr lang="de-DE" dirty="0"/>
          </a:p>
        </p:txBody>
      </p:sp>
      <p:pic>
        <p:nvPicPr>
          <p:cNvPr id="7" name="Grafik 6" descr="Miller-Zylinderprojection, a picture of world map&#10;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3327" y="1749469"/>
            <a:ext cx="6961632" cy="5114668"/>
          </a:xfrm>
          <a:prstGeom prst="rect">
            <a:avLst/>
          </a:prstGeom>
        </p:spPr>
      </p:pic>
      <p:sp>
        <p:nvSpPr>
          <p:cNvPr id="10" name="Rechteck 9"/>
          <p:cNvSpPr/>
          <p:nvPr/>
        </p:nvSpPr>
        <p:spPr>
          <a:xfrm>
            <a:off x="8519048" y="5299393"/>
            <a:ext cx="28777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b="1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Miller-</a:t>
            </a:r>
            <a:r>
              <a:rPr lang="de-DE" b="1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Zylinderprojection</a:t>
            </a:r>
            <a:endParaRPr lang="de-DE" dirty="0"/>
          </a:p>
        </p:txBody>
      </p:sp>
      <p:sp>
        <p:nvSpPr>
          <p:cNvPr id="9" name="Rechteck 8"/>
          <p:cNvSpPr/>
          <p:nvPr/>
        </p:nvSpPr>
        <p:spPr>
          <a:xfrm>
            <a:off x="8373143" y="6466982"/>
            <a:ext cx="386181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100" dirty="0"/>
              <a:t>Von Strebe - Eigenes Werk, CC BY-SA 3.0, https://commons.wikimedia.org/w/index.php?curid=16115310</a:t>
            </a:r>
          </a:p>
        </p:txBody>
      </p:sp>
    </p:spTree>
    <p:extLst>
      <p:ext uri="{BB962C8B-B14F-4D97-AF65-F5344CB8AC3E}">
        <p14:creationId xmlns:p14="http://schemas.microsoft.com/office/powerpoint/2010/main" val="27615125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3879" y="264664"/>
            <a:ext cx="10515600" cy="1325563"/>
          </a:xfrm>
        </p:spPr>
        <p:txBody>
          <a:bodyPr/>
          <a:lstStyle/>
          <a:p>
            <a:r>
              <a:rPr lang="de-DE" dirty="0"/>
              <a:t>DigiTeLL: Digital Teaching and Learning Lab (1) </a:t>
            </a:r>
          </a:p>
        </p:txBody>
      </p:sp>
      <p:pic>
        <p:nvPicPr>
          <p:cNvPr id="5" name="ARK-demo" descr="Globe image in augmented reality app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" y="1590227"/>
            <a:ext cx="9364929" cy="5267773"/>
          </a:xfrm>
          <a:prstGeom prst="rect">
            <a:avLst/>
          </a:prstGeom>
        </p:spPr>
      </p:pic>
      <p:pic>
        <p:nvPicPr>
          <p:cNvPr id="4" name="Grafik 3" descr="Logo Partnership DigiTeLL and ARK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357" y="1690688"/>
            <a:ext cx="2238843" cy="2116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634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60924" y="2631346"/>
            <a:ext cx="7996584" cy="2350820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DigiTeLL: Digital Teaching and Learning Lab (2) 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58966" y="2898766"/>
            <a:ext cx="8600372" cy="20161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 err="1"/>
              <a:t>What</a:t>
            </a:r>
            <a:r>
              <a:rPr lang="de-DE" dirty="0"/>
              <a:t> </a:t>
            </a:r>
            <a:r>
              <a:rPr lang="de-DE" dirty="0" err="1"/>
              <a:t>does</a:t>
            </a:r>
            <a:r>
              <a:rPr lang="de-DE" dirty="0"/>
              <a:t> </a:t>
            </a:r>
            <a:r>
              <a:rPr lang="de-DE" dirty="0" err="1"/>
              <a:t>this</a:t>
            </a:r>
            <a:r>
              <a:rPr lang="de-DE" dirty="0"/>
              <a:t> </a:t>
            </a:r>
            <a:r>
              <a:rPr lang="de-DE" dirty="0" err="1"/>
              <a:t>mean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participants</a:t>
            </a:r>
            <a:r>
              <a:rPr lang="de-DE" dirty="0"/>
              <a:t>?</a:t>
            </a:r>
          </a:p>
          <a:p>
            <a:r>
              <a:rPr lang="de-DE" dirty="0" err="1"/>
              <a:t>We</a:t>
            </a:r>
            <a:r>
              <a:rPr lang="de-DE" dirty="0"/>
              <a:t> </a:t>
            </a:r>
            <a:r>
              <a:rPr lang="de-DE" dirty="0" err="1"/>
              <a:t>try</a:t>
            </a:r>
            <a:r>
              <a:rPr lang="de-DE" dirty="0"/>
              <a:t> </a:t>
            </a:r>
            <a:r>
              <a:rPr lang="de-DE" dirty="0" err="1"/>
              <a:t>something</a:t>
            </a:r>
            <a:r>
              <a:rPr lang="de-DE" dirty="0"/>
              <a:t> </a:t>
            </a:r>
            <a:r>
              <a:rPr lang="de-DE" dirty="0" err="1"/>
              <a:t>new</a:t>
            </a:r>
            <a:r>
              <a:rPr lang="de-DE" dirty="0"/>
              <a:t>: </a:t>
            </a:r>
            <a:br>
              <a:rPr lang="de-DE" dirty="0"/>
            </a:br>
            <a:r>
              <a:rPr lang="de-DE" dirty="0" err="1"/>
              <a:t>flipped</a:t>
            </a:r>
            <a:r>
              <a:rPr lang="de-DE" dirty="0"/>
              <a:t> </a:t>
            </a:r>
            <a:r>
              <a:rPr lang="de-DE" dirty="0" err="1"/>
              <a:t>classroom</a:t>
            </a:r>
            <a:r>
              <a:rPr lang="de-DE" dirty="0"/>
              <a:t>, AR, </a:t>
            </a:r>
            <a:r>
              <a:rPr lang="de-DE" dirty="0" err="1"/>
              <a:t>problem</a:t>
            </a:r>
            <a:r>
              <a:rPr lang="de-DE" dirty="0"/>
              <a:t> </a:t>
            </a:r>
            <a:r>
              <a:rPr lang="de-DE" dirty="0" err="1"/>
              <a:t>based</a:t>
            </a:r>
            <a:r>
              <a:rPr lang="de-DE" dirty="0"/>
              <a:t> </a:t>
            </a:r>
            <a:r>
              <a:rPr lang="de-DE" dirty="0" err="1"/>
              <a:t>learning</a:t>
            </a:r>
            <a:endParaRPr lang="de-DE" dirty="0"/>
          </a:p>
          <a:p>
            <a:r>
              <a:rPr lang="de-DE" dirty="0"/>
              <a:t>Evaluations</a:t>
            </a:r>
          </a:p>
          <a:p>
            <a:pPr marL="0" indent="0">
              <a:buNone/>
            </a:pPr>
            <a:endParaRPr lang="de-DE" dirty="0"/>
          </a:p>
          <a:p>
            <a:pPr lvl="1"/>
            <a:endParaRPr lang="de-DE" dirty="0"/>
          </a:p>
          <a:p>
            <a:pPr marL="0" indent="0">
              <a:buNone/>
            </a:pPr>
            <a:endParaRPr lang="de-DE" dirty="0"/>
          </a:p>
        </p:txBody>
      </p:sp>
      <p:pic>
        <p:nvPicPr>
          <p:cNvPr id="4" name="Grafik 3" descr="Logo Partnership DigiTeLL and ARK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8614" y="2631346"/>
            <a:ext cx="2238843" cy="2116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742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397471" y="1553648"/>
            <a:ext cx="6583720" cy="2473857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" name="Rechteck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5232" y="4927940"/>
            <a:ext cx="8811618" cy="1859485"/>
          </a:xfrm>
          <a:prstGeom prst="rect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What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climatology</a:t>
            </a:r>
            <a:r>
              <a:rPr lang="de-DE" dirty="0"/>
              <a:t>?</a:t>
            </a:r>
          </a:p>
        </p:txBody>
      </p:sp>
      <p:pic>
        <p:nvPicPr>
          <p:cNvPr id="7" name="Grafik 6" descr=" Wikipedia Screenshot about Climatology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1826" y="1657548"/>
            <a:ext cx="6335009" cy="2210108"/>
          </a:xfrm>
          <a:prstGeom prst="rect">
            <a:avLst/>
          </a:prstGeom>
        </p:spPr>
      </p:pic>
      <p:pic>
        <p:nvPicPr>
          <p:cNvPr id="10" name="Grafik 9" descr="Screenshot Climatology Definiti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300" y="3112297"/>
            <a:ext cx="4047011" cy="1182607"/>
          </a:xfrm>
          <a:prstGeom prst="rect">
            <a:avLst/>
          </a:prstGeom>
        </p:spPr>
      </p:pic>
      <p:pic>
        <p:nvPicPr>
          <p:cNvPr id="4" name="Inhaltsplatzhalter 3" descr="Screenshot Climatology Definition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34223" y="5017479"/>
            <a:ext cx="8653635" cy="1683632"/>
          </a:xfrm>
          <a:prstGeom prst="rect">
            <a:avLst/>
          </a:prstGeom>
        </p:spPr>
      </p:pic>
      <p:sp>
        <p:nvSpPr>
          <p:cNvPr id="5" name="Rechteck 4"/>
          <p:cNvSpPr/>
          <p:nvPr/>
        </p:nvSpPr>
        <p:spPr>
          <a:xfrm>
            <a:off x="5397471" y="6454730"/>
            <a:ext cx="5863764" cy="246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dirty="0"/>
              <a:t>https://education.nationalgeographic.org/resource/climatology</a:t>
            </a:r>
          </a:p>
        </p:txBody>
      </p:sp>
    </p:spTree>
    <p:extLst>
      <p:ext uri="{BB962C8B-B14F-4D97-AF65-F5344CB8AC3E}">
        <p14:creationId xmlns:p14="http://schemas.microsoft.com/office/powerpoint/2010/main" val="32155434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778</Words>
  <Application>Microsoft Office PowerPoint</Application>
  <PresentationFormat>Breitbild</PresentationFormat>
  <Paragraphs>88</Paragraphs>
  <Slides>16</Slides>
  <Notes>0</Notes>
  <HiddenSlides>0</HiddenSlides>
  <MMClips>1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Office</vt:lpstr>
      <vt:lpstr>What is „Satellite Data in Climatology“ about?</vt:lpstr>
      <vt:lpstr>What will we learn? (Lernziele)</vt:lpstr>
      <vt:lpstr>Grades?</vt:lpstr>
      <vt:lpstr>What do I need to participate?</vt:lpstr>
      <vt:lpstr>OLAT</vt:lpstr>
      <vt:lpstr>DigiTeLL: Digital Teaching and Learning Lab </vt:lpstr>
      <vt:lpstr>DigiTeLL: Digital Teaching and Learning Lab (1) </vt:lpstr>
      <vt:lpstr>DigiTeLL: Digital Teaching and Learning Lab (2) </vt:lpstr>
      <vt:lpstr>What is climatology?</vt:lpstr>
      <vt:lpstr>What is the climate system?</vt:lpstr>
      <vt:lpstr>Essential Climate Variables</vt:lpstr>
      <vt:lpstr>Where does the data come from?</vt:lpstr>
      <vt:lpstr>Observation types</vt:lpstr>
      <vt:lpstr>Satellite Observations</vt:lpstr>
      <vt:lpstr>Why do we need satellite data for climatology?</vt:lpstr>
      <vt:lpstr>Until next lecture (OLAT):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Satellitendaten in der Klimatologie / Satellite data for climatology</dc:title>
  <dc:creator>Admin</dc:creator>
  <cp:lastModifiedBy>Qais Alftyani</cp:lastModifiedBy>
  <cp:revision>59</cp:revision>
  <dcterms:created xsi:type="dcterms:W3CDTF">2022-10-06T10:20:03Z</dcterms:created>
  <dcterms:modified xsi:type="dcterms:W3CDTF">2024-07-23T14:20:03Z</dcterms:modified>
</cp:coreProperties>
</file>