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0" r:id="rId4"/>
    <p:sldId id="271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3" autoAdjust="0"/>
    <p:restoredTop sz="94684" autoAdjust="0"/>
  </p:normalViewPr>
  <p:slideViewPr>
    <p:cSldViewPr snapToGrid="0">
      <p:cViewPr varScale="1">
        <p:scale>
          <a:sx n="51" d="100"/>
          <a:sy n="51" d="100"/>
        </p:scale>
        <p:origin x="660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65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20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63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83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30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3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96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77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96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1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78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D60C8-160E-4A58-AED5-323E7FB3A30C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E54F-0A52-4757-9F74-F08CE2B7F3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82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Satellitendaten in der Klimatologie</a:t>
            </a:r>
          </a:p>
        </p:txBody>
      </p:sp>
    </p:spTree>
    <p:extLst>
      <p:ext uri="{BB962C8B-B14F-4D97-AF65-F5344CB8AC3E}">
        <p14:creationId xmlns:p14="http://schemas.microsoft.com/office/powerpoint/2010/main" val="2825455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More time </a:t>
            </a:r>
            <a:r>
              <a:rPr lang="de-DE" dirty="0" err="1"/>
              <a:t>slices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687813"/>
              </p:ext>
            </p:extLst>
          </p:nvPr>
        </p:nvGraphicFramePr>
        <p:xfrm>
          <a:off x="1035909" y="18593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708394"/>
              </p:ext>
            </p:extLst>
          </p:nvPr>
        </p:nvGraphicFramePr>
        <p:xfrm>
          <a:off x="1188309" y="20117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348132"/>
              </p:ext>
            </p:extLst>
          </p:nvPr>
        </p:nvGraphicFramePr>
        <p:xfrm>
          <a:off x="1340709" y="21641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960592"/>
              </p:ext>
            </p:extLst>
          </p:nvPr>
        </p:nvGraphicFramePr>
        <p:xfrm>
          <a:off x="1493109" y="23165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81140"/>
              </p:ext>
            </p:extLst>
          </p:nvPr>
        </p:nvGraphicFramePr>
        <p:xfrm>
          <a:off x="1645509" y="24689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659768"/>
              </p:ext>
            </p:extLst>
          </p:nvPr>
        </p:nvGraphicFramePr>
        <p:xfrm>
          <a:off x="1797909" y="2621388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6363731" y="1772826"/>
            <a:ext cx="52886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averages</a:t>
            </a:r>
            <a:r>
              <a:rPr lang="de-DE" dirty="0"/>
              <a:t>, </a:t>
            </a:r>
            <a:r>
              <a:rPr lang="de-DE" dirty="0" err="1"/>
              <a:t>means</a:t>
            </a:r>
            <a:r>
              <a:rPr lang="de-DE" dirty="0"/>
              <a:t>, … </a:t>
            </a:r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also </a:t>
            </a:r>
            <a:r>
              <a:rPr lang="de-DE" dirty="0" err="1"/>
              <a:t>for</a:t>
            </a:r>
            <a:r>
              <a:rPr lang="de-DE" dirty="0"/>
              <a:t> temporal </a:t>
            </a:r>
            <a:r>
              <a:rPr lang="de-DE" dirty="0" err="1"/>
              <a:t>series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at different </a:t>
            </a:r>
            <a:r>
              <a:rPr lang="de-DE" dirty="0" err="1"/>
              <a:t>times</a:t>
            </a:r>
            <a:r>
              <a:rPr lang="de-DE" dirty="0"/>
              <a:t>:</a:t>
            </a:r>
          </a:p>
          <a:p>
            <a:r>
              <a:rPr lang="de-DE" dirty="0"/>
              <a:t>WS1(t) = 4,5,3,6,7,8,9,7,5,6,4,3,2,5,6,…</a:t>
            </a:r>
          </a:p>
          <a:p>
            <a:r>
              <a:rPr lang="de-DE" dirty="0"/>
              <a:t>WS2(t) = 6,7,4,7,8,8,10,7,6,6,5,4,5,6,5,…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115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real </a:t>
            </a:r>
            <a:r>
              <a:rPr lang="de-DE" dirty="0" err="1"/>
              <a:t>data</a:t>
            </a:r>
            <a:r>
              <a:rPr lang="de-DE" dirty="0"/>
              <a:t>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37789" cy="4624602"/>
          </a:xfrm>
        </p:spPr>
        <p:txBody>
          <a:bodyPr>
            <a:normAutofit/>
          </a:bodyPr>
          <a:lstStyle/>
          <a:p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hypothesis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ships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=&gt;</a:t>
            </a:r>
            <a:br>
              <a:rPr lang="de-DE" dirty="0"/>
            </a:b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like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closer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at</a:t>
            </a:r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,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in </a:t>
            </a:r>
            <a:r>
              <a:rPr lang="de-DE" dirty="0" err="1"/>
              <a:t>which</a:t>
            </a:r>
            <a:r>
              <a:rPr lang="de-DE" dirty="0"/>
              <a:t> a </a:t>
            </a:r>
            <a:r>
              <a:rPr lang="de-DE" dirty="0" err="1"/>
              <a:t>ship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corrupted</a:t>
            </a:r>
            <a:endParaRPr lang="de-DE" dirty="0"/>
          </a:p>
          <a:p>
            <a:r>
              <a:rPr lang="de-DE" dirty="0"/>
              <a:t>Download </a:t>
            </a:r>
            <a:r>
              <a:rPr lang="de-DE" dirty="0" err="1"/>
              <a:t>the</a:t>
            </a:r>
            <a:r>
              <a:rPr lang="de-DE" dirty="0"/>
              <a:t> ASCAT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 </a:t>
            </a:r>
            <a:r>
              <a:rPr lang="de-DE" dirty="0" err="1"/>
              <a:t>speed</a:t>
            </a:r>
            <a:r>
              <a:rPr lang="de-DE" dirty="0"/>
              <a:t> in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chosen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copernicus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in </a:t>
            </a:r>
            <a:r>
              <a:rPr lang="de-DE" dirty="0" err="1"/>
              <a:t>Panoply</a:t>
            </a:r>
            <a:r>
              <a:rPr lang="de-DE" dirty="0"/>
              <a:t>.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?</a:t>
            </a:r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in Python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exploring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basic</a:t>
            </a:r>
            <a:r>
              <a:rPr lang="de-DE" dirty="0"/>
              <a:t> </a:t>
            </a:r>
            <a:r>
              <a:rPr lang="de-DE" dirty="0" err="1"/>
              <a:t>statistics</a:t>
            </a:r>
            <a:endParaRPr lang="de-DE" dirty="0"/>
          </a:p>
          <a:p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moise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ships</a:t>
            </a:r>
            <a:r>
              <a:rPr lang="de-DE" dirty="0"/>
              <a:t>?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4009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Major </a:t>
            </a:r>
            <a:r>
              <a:rPr lang="de-DE" dirty="0" err="1"/>
              <a:t>ship</a:t>
            </a:r>
            <a:r>
              <a:rPr lang="de-DE" dirty="0"/>
              <a:t> </a:t>
            </a:r>
            <a:r>
              <a:rPr lang="de-DE" dirty="0" err="1"/>
              <a:t>routes</a:t>
            </a:r>
            <a:r>
              <a:rPr lang="de-DE" dirty="0"/>
              <a:t>:</a:t>
            </a:r>
          </a:p>
        </p:txBody>
      </p:sp>
      <p:pic>
        <p:nvPicPr>
          <p:cNvPr id="4" name="Grafik 3" descr="A graphic representation: The complex network of global cargo ship movemen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817" y="1538725"/>
            <a:ext cx="8118389" cy="4794657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804984" y="6519446"/>
            <a:ext cx="976183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0" i="0" u="none" strike="noStrike" baseline="0" dirty="0" err="1">
                <a:latin typeface="CMSS8"/>
              </a:rPr>
              <a:t>Kaluza</a:t>
            </a:r>
            <a:r>
              <a:rPr lang="en-US" sz="800" b="0" i="0" u="none" strike="noStrike" baseline="0" dirty="0">
                <a:latin typeface="CMSS8"/>
              </a:rPr>
              <a:t> et al., The complex network of global cargo ship movements, J. R. Soc. Interface 6 July 2010 vol. 7 no. 48 </a:t>
            </a:r>
            <a:r>
              <a:rPr lang="de-DE" sz="800" b="0" i="0" u="none" strike="noStrike" baseline="0" dirty="0">
                <a:latin typeface="CMSS8"/>
              </a:rPr>
              <a:t>1093-1103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68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Problem: </a:t>
            </a:r>
            <a:r>
              <a:rPr lang="de-DE" dirty="0" err="1"/>
              <a:t>Artifacts</a:t>
            </a:r>
            <a:r>
              <a:rPr lang="de-DE" dirty="0"/>
              <a:t> in </a:t>
            </a:r>
            <a:r>
              <a:rPr lang="de-DE" dirty="0" err="1"/>
              <a:t>Scatterometer</a:t>
            </a:r>
            <a:r>
              <a:rPr lang="de-DE" dirty="0"/>
              <a:t> Data</a:t>
            </a:r>
          </a:p>
        </p:txBody>
      </p:sp>
      <p:pic>
        <p:nvPicPr>
          <p:cNvPr id="4" name="Inhaltsplatzhalter 3" descr="A graphic representation: Near-Surface Wind Speed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1444" y="1247081"/>
            <a:ext cx="8818743" cy="561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Where</a:t>
            </a:r>
            <a:r>
              <a:rPr lang="de-DE" dirty="0"/>
              <a:t> do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? (1)</a:t>
            </a:r>
          </a:p>
        </p:txBody>
      </p:sp>
      <p:pic>
        <p:nvPicPr>
          <p:cNvPr id="4" name="Inhaltsplatzhalter 3" descr="A graphic representations comparison: Near-Surface Wind Speed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608" y="1202835"/>
            <a:ext cx="10827465" cy="560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924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Where</a:t>
            </a:r>
            <a:r>
              <a:rPr lang="de-DE" dirty="0"/>
              <a:t> do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? (2)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46011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Are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satellite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do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simulations</a:t>
            </a:r>
            <a:r>
              <a:rPr lang="de-DE" dirty="0"/>
              <a:t>?</a:t>
            </a:r>
          </a:p>
          <a:p>
            <a:pPr>
              <a:lnSpc>
                <a:spcPct val="150000"/>
              </a:lnSpc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?</a:t>
            </a:r>
          </a:p>
          <a:p>
            <a:pPr>
              <a:lnSpc>
                <a:spcPct val="150000"/>
              </a:lnSpc>
            </a:pPr>
            <a:r>
              <a:rPr lang="de-DE" dirty="0"/>
              <a:t>Can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remove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6441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Basic </a:t>
            </a:r>
            <a:r>
              <a:rPr lang="de-DE" dirty="0" err="1"/>
              <a:t>statistics</a:t>
            </a:r>
            <a:r>
              <a:rPr lang="de-DE" dirty="0"/>
              <a:t> (1)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, e.g. wind </a:t>
            </a:r>
            <a:r>
              <a:rPr lang="de-DE" dirty="0" err="1"/>
              <a:t>speed</a:t>
            </a:r>
            <a:r>
              <a:rPr lang="de-DE" dirty="0"/>
              <a:t> (m/s) on </a:t>
            </a: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places</a:t>
            </a:r>
            <a:r>
              <a:rPr lang="de-DE" dirty="0"/>
              <a:t>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368891"/>
              </p:ext>
            </p:extLst>
          </p:nvPr>
        </p:nvGraphicFramePr>
        <p:xfrm>
          <a:off x="838200" y="3033280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326840" y="3033280"/>
            <a:ext cx="5190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do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63271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Basic </a:t>
            </a:r>
            <a:r>
              <a:rPr lang="de-DE" dirty="0" err="1"/>
              <a:t>statistics</a:t>
            </a:r>
            <a:r>
              <a:rPr lang="de-DE" dirty="0"/>
              <a:t> (2)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368891"/>
              </p:ext>
            </p:extLst>
          </p:nvPr>
        </p:nvGraphicFramePr>
        <p:xfrm>
          <a:off x="838200" y="3033280"/>
          <a:ext cx="3116870" cy="2919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374">
                  <a:extLst>
                    <a:ext uri="{9D8B030D-6E8A-4147-A177-3AD203B41FA5}">
                      <a16:colId xmlns:a16="http://schemas.microsoft.com/office/drawing/2014/main" val="3666338810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833126052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2490095048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0652914"/>
                    </a:ext>
                  </a:extLst>
                </a:gridCol>
                <a:gridCol w="623374">
                  <a:extLst>
                    <a:ext uri="{9D8B030D-6E8A-4147-A177-3AD203B41FA5}">
                      <a16:colId xmlns:a16="http://schemas.microsoft.com/office/drawing/2014/main" val="1318756322"/>
                    </a:ext>
                  </a:extLst>
                </a:gridCol>
              </a:tblGrid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1755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19661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7298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31997"/>
                  </a:ext>
                </a:extLst>
              </a:tr>
              <a:tr h="583905"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359526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688919" y="2587263"/>
            <a:ext cx="46395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Our</a:t>
            </a:r>
            <a:r>
              <a:rPr lang="de-DE" dirty="0"/>
              <a:t> Values: </a:t>
            </a:r>
          </a:p>
          <a:p>
            <a:pPr fontAlgn="t"/>
            <a:r>
              <a:rPr lang="de-DE" dirty="0"/>
              <a:t>{4, 6, 7, 0, 5, 2, 3, 4, 3, 5, 4, 3, 8, 10, 8, 7, 12, 3, 9, 6, 3, 5, 6, 6, 5}</a:t>
            </a:r>
          </a:p>
          <a:p>
            <a:endParaRPr lang="de-DE" dirty="0"/>
          </a:p>
          <a:p>
            <a:r>
              <a:rPr lang="de-DE" dirty="0" err="1"/>
              <a:t>Sort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:</a:t>
            </a:r>
          </a:p>
          <a:p>
            <a:r>
              <a:rPr lang="de-DE" dirty="0"/>
              <a:t>{0, 2, 3, 3, 3, 3, 3, 4, 4, 4, 5, 5, 5, 5, 6, 6, 6, 6, 7, 7, 8, 8, 9, 10, 12}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688919" y="4759725"/>
            <a:ext cx="1357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Distribution: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634084"/>
              </p:ext>
            </p:extLst>
          </p:nvPr>
        </p:nvGraphicFramePr>
        <p:xfrm>
          <a:off x="5707840" y="5108705"/>
          <a:ext cx="5590728" cy="8441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0056">
                  <a:extLst>
                    <a:ext uri="{9D8B030D-6E8A-4147-A177-3AD203B41FA5}">
                      <a16:colId xmlns:a16="http://schemas.microsoft.com/office/drawing/2014/main" val="339888048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93015052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65529328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3269265162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332707633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09407377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0981555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681941341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864795130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259563072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20179699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3481656318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55021946"/>
                    </a:ext>
                  </a:extLst>
                </a:gridCol>
              </a:tblGrid>
              <a:tr h="422050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089125"/>
                  </a:ext>
                </a:extLst>
              </a:tr>
              <a:tr h="422050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246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34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Basic </a:t>
            </a:r>
            <a:r>
              <a:rPr lang="de-DE" dirty="0" err="1"/>
              <a:t>statistics</a:t>
            </a:r>
            <a:r>
              <a:rPr lang="de-DE" dirty="0"/>
              <a:t> (3)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38200" y="1615755"/>
            <a:ext cx="5490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/>
              <a:t>How</a:t>
            </a:r>
            <a:r>
              <a:rPr lang="de-DE" sz="2800" b="1" dirty="0"/>
              <a:t> strong </a:t>
            </a:r>
            <a:r>
              <a:rPr lang="de-DE" sz="2800" b="1" dirty="0" err="1"/>
              <a:t>is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wind on </a:t>
            </a:r>
            <a:r>
              <a:rPr lang="de-DE" sz="2800" b="1" dirty="0" err="1"/>
              <a:t>average</a:t>
            </a:r>
            <a:r>
              <a:rPr lang="de-DE" sz="2800" b="1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838200" y="2039667"/>
                <a:ext cx="4770938" cy="3641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 err="1"/>
                  <a:t>Arithmetic</a:t>
                </a:r>
                <a:r>
                  <a:rPr lang="de-DE" dirty="0"/>
                  <a:t> </a:t>
                </a:r>
                <a:r>
                  <a:rPr lang="de-DE" dirty="0" err="1"/>
                  <a:t>Mean</a:t>
                </a:r>
                <a:r>
                  <a:rPr lang="de-DE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=5,36</m:t>
                          </m:r>
                        </m:e>
                      </m:nary>
                    </m:oMath>
                  </m:oMathPara>
                </a14:m>
                <a:br>
                  <a:rPr lang="de-DE" dirty="0"/>
                </a:br>
                <a:endParaRPr lang="de-DE" dirty="0"/>
              </a:p>
              <a:p>
                <a:r>
                  <a:rPr lang="de-DE" dirty="0"/>
                  <a:t>Median:</a:t>
                </a:r>
              </a:p>
              <a:p>
                <a:r>
                  <a:rPr lang="de-DE" dirty="0"/>
                  <a:t>{</a:t>
                </a:r>
                <a:r>
                  <a:rPr lang="de-DE" dirty="0">
                    <a:solidFill>
                      <a:srgbClr val="FF0000"/>
                    </a:solidFill>
                  </a:rPr>
                  <a:t>0, 2, 3, 3, 3, </a:t>
                </a:r>
                <a:r>
                  <a:rPr lang="de-DE" dirty="0">
                    <a:solidFill>
                      <a:srgbClr val="FFC000"/>
                    </a:solidFill>
                  </a:rPr>
                  <a:t>3, 3, 4, 4, 4, </a:t>
                </a:r>
                <a:r>
                  <a:rPr lang="de-DE" dirty="0">
                    <a:solidFill>
                      <a:srgbClr val="92D050"/>
                    </a:solidFill>
                  </a:rPr>
                  <a:t>5, 5, </a:t>
                </a:r>
                <a:r>
                  <a:rPr lang="de-DE" b="1" dirty="0"/>
                  <a:t>5</a:t>
                </a:r>
                <a:r>
                  <a:rPr lang="de-DE" dirty="0">
                    <a:solidFill>
                      <a:srgbClr val="92D050"/>
                    </a:solidFill>
                  </a:rPr>
                  <a:t>, 5, 6</a:t>
                </a:r>
                <a:r>
                  <a:rPr lang="de-DE" dirty="0">
                    <a:solidFill>
                      <a:srgbClr val="FFC000"/>
                    </a:solidFill>
                  </a:rPr>
                  <a:t>, 6, 6, 6, 7, 7, </a:t>
                </a:r>
                <a:r>
                  <a:rPr lang="de-DE" dirty="0">
                    <a:solidFill>
                      <a:srgbClr val="FF0000"/>
                    </a:solidFill>
                  </a:rPr>
                  <a:t>8, 8, 9, 10, 12</a:t>
                </a:r>
                <a:r>
                  <a:rPr lang="de-DE" dirty="0"/>
                  <a:t>}</a:t>
                </a:r>
              </a:p>
              <a:p>
                <a:endParaRPr lang="de-DE" dirty="0"/>
              </a:p>
              <a:p>
                <a:r>
                  <a:rPr lang="de-DE" dirty="0"/>
                  <a:t>Mode:</a:t>
                </a:r>
              </a:p>
              <a:p>
                <a:r>
                  <a:rPr lang="de-DE" dirty="0"/>
                  <a:t>3 (</a:t>
                </a:r>
                <a:r>
                  <a:rPr lang="de-DE" dirty="0" err="1"/>
                  <a:t>because</a:t>
                </a:r>
                <a:r>
                  <a:rPr lang="de-DE" dirty="0"/>
                  <a:t> </a:t>
                </a:r>
                <a:r>
                  <a:rPr lang="de-DE" dirty="0" err="1"/>
                  <a:t>it</a:t>
                </a:r>
                <a:r>
                  <a:rPr lang="de-DE" dirty="0"/>
                  <a:t> </a:t>
                </a:r>
                <a:r>
                  <a:rPr lang="de-DE" dirty="0" err="1"/>
                  <a:t>appears</a:t>
                </a:r>
                <a:r>
                  <a:rPr lang="de-DE" dirty="0"/>
                  <a:t> </a:t>
                </a:r>
                <a:r>
                  <a:rPr lang="de-DE" dirty="0" err="1"/>
                  <a:t>five</a:t>
                </a:r>
                <a:r>
                  <a:rPr lang="de-DE" dirty="0"/>
                  <a:t> </a:t>
                </a:r>
                <a:r>
                  <a:rPr lang="de-DE" dirty="0" err="1"/>
                  <a:t>times</a:t>
                </a:r>
                <a:r>
                  <a:rPr lang="de-DE" dirty="0"/>
                  <a:t> – </a:t>
                </a:r>
                <a:r>
                  <a:rPr lang="de-DE" dirty="0" err="1"/>
                  <a:t>more</a:t>
                </a:r>
                <a:r>
                  <a:rPr lang="de-DE" dirty="0"/>
                  <a:t> </a:t>
                </a:r>
                <a:r>
                  <a:rPr lang="de-DE" dirty="0" err="1"/>
                  <a:t>than</a:t>
                </a:r>
                <a:r>
                  <a:rPr lang="de-DE" dirty="0"/>
                  <a:t> </a:t>
                </a:r>
                <a:r>
                  <a:rPr lang="de-DE" dirty="0" err="1"/>
                  <a:t>any</a:t>
                </a:r>
                <a:r>
                  <a:rPr lang="de-DE" dirty="0"/>
                  <a:t> </a:t>
                </a:r>
                <a:r>
                  <a:rPr lang="de-DE" dirty="0" err="1"/>
                  <a:t>other</a:t>
                </a:r>
                <a:r>
                  <a:rPr lang="de-DE" dirty="0"/>
                  <a:t> </a:t>
                </a:r>
                <a:r>
                  <a:rPr lang="de-DE" dirty="0" err="1"/>
                  <a:t>value</a:t>
                </a:r>
                <a:r>
                  <a:rPr lang="de-DE" dirty="0"/>
                  <a:t>)</a:t>
                </a: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039667"/>
                <a:ext cx="4770938" cy="3641253"/>
              </a:xfrm>
              <a:prstGeom prst="rect">
                <a:avLst/>
              </a:prstGeom>
              <a:blipFill>
                <a:blip r:embed="rId2"/>
                <a:stretch>
                  <a:fillRect l="-1151" r="-895" b="-1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5688919" y="2587263"/>
            <a:ext cx="46395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Our</a:t>
            </a:r>
            <a:r>
              <a:rPr lang="de-DE" dirty="0"/>
              <a:t> Values: </a:t>
            </a:r>
          </a:p>
          <a:p>
            <a:pPr fontAlgn="t"/>
            <a:r>
              <a:rPr lang="de-DE" dirty="0"/>
              <a:t>{4, 6, 7, 0, 5, 2, 3, 4, 3, 5, 4, 3, 8, 10, 8, 7, 12, 3, 9, 6, 3, 5, 6, 6, 5}</a:t>
            </a:r>
          </a:p>
          <a:p>
            <a:endParaRPr lang="de-DE" dirty="0"/>
          </a:p>
          <a:p>
            <a:r>
              <a:rPr lang="de-DE" dirty="0" err="1"/>
              <a:t>Sort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:</a:t>
            </a:r>
          </a:p>
          <a:p>
            <a:r>
              <a:rPr lang="de-DE" dirty="0"/>
              <a:t>{0, 2, 3, 3, 3, 3, 3, 4, 4, 4, 5, 5, 5, 5, 6, 6, 6, 6, 7, 7, 8, 8, 9, 10, 12}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688919" y="4759725"/>
            <a:ext cx="1357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Distribution: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959264"/>
              </p:ext>
            </p:extLst>
          </p:nvPr>
        </p:nvGraphicFramePr>
        <p:xfrm>
          <a:off x="5707840" y="5108705"/>
          <a:ext cx="5590728" cy="8441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0056">
                  <a:extLst>
                    <a:ext uri="{9D8B030D-6E8A-4147-A177-3AD203B41FA5}">
                      <a16:colId xmlns:a16="http://schemas.microsoft.com/office/drawing/2014/main" val="339888048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93015052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65529328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3269265162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332707633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09407377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0981555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681941341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864795130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2259563072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1201796996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3481656318"/>
                    </a:ext>
                  </a:extLst>
                </a:gridCol>
                <a:gridCol w="430056">
                  <a:extLst>
                    <a:ext uri="{9D8B030D-6E8A-4147-A177-3AD203B41FA5}">
                      <a16:colId xmlns:a16="http://schemas.microsoft.com/office/drawing/2014/main" val="55021946"/>
                    </a:ext>
                  </a:extLst>
                </a:gridCol>
              </a:tblGrid>
              <a:tr h="422050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089125"/>
                  </a:ext>
                </a:extLst>
              </a:tr>
              <a:tr h="422050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246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716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Dispersion </a:t>
            </a:r>
            <a:r>
              <a:rPr lang="de-DE" dirty="0" err="1"/>
              <a:t>measures</a:t>
            </a:r>
            <a:r>
              <a:rPr lang="de-DE" dirty="0"/>
              <a:t> (1)</a:t>
            </a:r>
          </a:p>
        </p:txBody>
      </p:sp>
      <p:sp>
        <p:nvSpPr>
          <p:cNvPr id="4" name="Rechteck 3"/>
          <p:cNvSpPr/>
          <p:nvPr/>
        </p:nvSpPr>
        <p:spPr>
          <a:xfrm>
            <a:off x="838200" y="1690688"/>
            <a:ext cx="85880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Sort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:</a:t>
            </a:r>
          </a:p>
          <a:p>
            <a:r>
              <a:rPr lang="de-DE" dirty="0"/>
              <a:t>{0, 2, 3, 3, 3, 3, 3, 4, 4, 4, 5, 5, 5, 5, 6, 6, 6, 6, 7, 7, 8, 8, 9, 10, 12}</a:t>
            </a:r>
          </a:p>
          <a:p>
            <a:endParaRPr lang="de-DE" dirty="0"/>
          </a:p>
          <a:p>
            <a:endParaRPr lang="de-DE" dirty="0"/>
          </a:p>
          <a:p>
            <a:r>
              <a:rPr lang="de-DE" b="1" dirty="0" err="1"/>
              <a:t>Quantiles</a:t>
            </a:r>
            <a:r>
              <a:rPr lang="de-DE" b="1" dirty="0"/>
              <a:t>: </a:t>
            </a:r>
            <a:r>
              <a:rPr lang="de-DE" b="1" dirty="0" err="1"/>
              <a:t>divide</a:t>
            </a:r>
            <a:r>
              <a:rPr lang="de-DE" b="1" dirty="0"/>
              <a:t> </a:t>
            </a:r>
            <a:r>
              <a:rPr lang="de-DE" b="1" dirty="0" err="1"/>
              <a:t>sequence</a:t>
            </a:r>
            <a:r>
              <a:rPr lang="de-DE" b="1" dirty="0"/>
              <a:t> in </a:t>
            </a:r>
            <a:r>
              <a:rPr lang="de-DE" b="1" dirty="0" err="1"/>
              <a:t>parts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equal</a:t>
            </a:r>
            <a:r>
              <a:rPr lang="de-DE" b="1" dirty="0"/>
              <a:t> </a:t>
            </a:r>
            <a:r>
              <a:rPr lang="de-DE" b="1" dirty="0" err="1"/>
              <a:t>length</a:t>
            </a:r>
            <a:endParaRPr lang="de-DE" b="1" dirty="0"/>
          </a:p>
          <a:p>
            <a:endParaRPr lang="de-DE" dirty="0"/>
          </a:p>
          <a:p>
            <a:r>
              <a:rPr lang="de-DE" dirty="0" err="1"/>
              <a:t>Quartiles</a:t>
            </a:r>
            <a:r>
              <a:rPr lang="de-DE" dirty="0"/>
              <a:t> (4 Parts) {</a:t>
            </a:r>
            <a:r>
              <a:rPr lang="de-DE" dirty="0">
                <a:solidFill>
                  <a:srgbClr val="92D050"/>
                </a:solidFill>
              </a:rPr>
              <a:t>0, 2, 3, 3, 3, 3, </a:t>
            </a:r>
            <a:r>
              <a:rPr lang="de-DE" dirty="0">
                <a:solidFill>
                  <a:srgbClr val="00B0F0"/>
                </a:solidFill>
              </a:rPr>
              <a:t>3, 4, 4, 4, 5, 5, </a:t>
            </a:r>
            <a:r>
              <a:rPr lang="de-DE" dirty="0"/>
              <a:t>5,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5, 6, 6, 6, 6, 7, </a:t>
            </a:r>
            <a:r>
              <a:rPr lang="de-DE" dirty="0">
                <a:solidFill>
                  <a:srgbClr val="FFC000"/>
                </a:solidFill>
              </a:rPr>
              <a:t>7, 8, 8, 9, 10, 12</a:t>
            </a:r>
            <a:r>
              <a:rPr lang="de-DE" dirty="0"/>
              <a:t>}</a:t>
            </a:r>
          </a:p>
          <a:p>
            <a:r>
              <a:rPr lang="de-DE" dirty="0"/>
              <a:t>Quintiles (5 Parts) {</a:t>
            </a:r>
            <a:r>
              <a:rPr lang="de-DE" dirty="0">
                <a:solidFill>
                  <a:srgbClr val="FFC000"/>
                </a:solidFill>
              </a:rPr>
              <a:t>0, 2, 3, 3, 3,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3, 3, 4, 4, 4, </a:t>
            </a:r>
            <a:r>
              <a:rPr lang="de-DE" dirty="0">
                <a:solidFill>
                  <a:srgbClr val="00B0F0"/>
                </a:solidFill>
              </a:rPr>
              <a:t>5, 5, 5, 5, 6, </a:t>
            </a:r>
            <a:r>
              <a:rPr lang="de-DE" dirty="0">
                <a:solidFill>
                  <a:srgbClr val="92D050"/>
                </a:solidFill>
              </a:rPr>
              <a:t>6, 6, 6, 7, 7, </a:t>
            </a:r>
            <a:r>
              <a:rPr lang="de-DE" dirty="0">
                <a:solidFill>
                  <a:srgbClr val="0070C0"/>
                </a:solidFill>
              </a:rPr>
              <a:t>8, 8, 9, 10, 12</a:t>
            </a:r>
            <a:r>
              <a:rPr lang="de-DE" dirty="0"/>
              <a:t>}</a:t>
            </a:r>
          </a:p>
          <a:p>
            <a:r>
              <a:rPr lang="de-DE" dirty="0"/>
              <a:t>…</a:t>
            </a:r>
          </a:p>
          <a:p>
            <a:r>
              <a:rPr lang="de-DE" dirty="0" err="1"/>
              <a:t>Percentiles</a:t>
            </a:r>
            <a:r>
              <a:rPr lang="de-DE" dirty="0"/>
              <a:t> (100 Parts)</a:t>
            </a:r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838200" y="1615755"/>
            <a:ext cx="569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/>
              <a:t>How</a:t>
            </a:r>
            <a:r>
              <a:rPr lang="de-DE" sz="2800" b="1" dirty="0"/>
              <a:t> </a:t>
            </a:r>
            <a:r>
              <a:rPr lang="de-DE" sz="2800" b="1" dirty="0" err="1"/>
              <a:t>is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shape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distribution</a:t>
            </a:r>
            <a:r>
              <a:rPr lang="de-DE" sz="2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863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Dispersion </a:t>
            </a:r>
            <a:r>
              <a:rPr lang="de-DE" dirty="0" err="1"/>
              <a:t>measures</a:t>
            </a:r>
            <a:r>
              <a:rPr lang="de-DE" dirty="0"/>
              <a:t>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/>
              <p:cNvSpPr/>
              <p:nvPr/>
            </p:nvSpPr>
            <p:spPr>
              <a:xfrm>
                <a:off x="838200" y="1690688"/>
                <a:ext cx="8588098" cy="4638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 err="1"/>
                  <a:t>Sort</a:t>
                </a:r>
                <a:r>
                  <a:rPr lang="de-DE" dirty="0"/>
                  <a:t> </a:t>
                </a:r>
                <a:r>
                  <a:rPr lang="de-DE" dirty="0" err="1"/>
                  <a:t>by</a:t>
                </a:r>
                <a:r>
                  <a:rPr lang="de-DE" dirty="0"/>
                  <a:t> </a:t>
                </a:r>
                <a:r>
                  <a:rPr lang="de-DE" dirty="0" err="1"/>
                  <a:t>value</a:t>
                </a:r>
                <a:r>
                  <a:rPr lang="de-DE" dirty="0"/>
                  <a:t>:</a:t>
                </a:r>
              </a:p>
              <a:p>
                <a:r>
                  <a:rPr lang="de-DE" dirty="0"/>
                  <a:t>{0, 2, 3, 3, 3, 3, 3, 4, 4, 4, 5, 5, 5, 5, 6, 6, 6, 6, 7, 7, 8, 8, 9, 10, 12}</a:t>
                </a:r>
              </a:p>
              <a:p>
                <a:endParaRPr lang="de-DE" dirty="0"/>
              </a:p>
              <a:p>
                <a:r>
                  <a:rPr lang="de-DE" dirty="0"/>
                  <a:t>Maximum: 12</a:t>
                </a:r>
              </a:p>
              <a:p>
                <a:r>
                  <a:rPr lang="de-DE" dirty="0" err="1"/>
                  <a:t>Mimum</a:t>
                </a:r>
                <a:r>
                  <a:rPr lang="de-DE" dirty="0"/>
                  <a:t>: 0</a:t>
                </a:r>
              </a:p>
              <a:p>
                <a:r>
                  <a:rPr lang="de-DE" dirty="0"/>
                  <a:t>Range: </a:t>
                </a:r>
                <a:r>
                  <a:rPr lang="de-DE" dirty="0" err="1"/>
                  <a:t>max</a:t>
                </a:r>
                <a:r>
                  <a:rPr lang="de-DE" dirty="0"/>
                  <a:t> – min = 12-0 = 12</a:t>
                </a:r>
              </a:p>
              <a:p>
                <a:endParaRPr lang="de-DE" dirty="0"/>
              </a:p>
              <a:p>
                <a:r>
                  <a:rPr lang="de-DE" dirty="0" err="1"/>
                  <a:t>Interquartile</a:t>
                </a:r>
                <a:r>
                  <a:rPr lang="de-DE" dirty="0"/>
                  <a:t> </a:t>
                </a:r>
                <a:r>
                  <a:rPr lang="de-DE" dirty="0" err="1"/>
                  <a:t>range</a:t>
                </a:r>
                <a:r>
                  <a:rPr lang="de-DE" dirty="0"/>
                  <a:t> (IQR):</a:t>
                </a:r>
              </a:p>
              <a:p>
                <a:r>
                  <a:rPr lang="de-DE" dirty="0"/>
                  <a:t>Q75-Q25 = 7-3=4</a:t>
                </a:r>
              </a:p>
              <a:p>
                <a:endParaRPr lang="de-DE" dirty="0"/>
              </a:p>
              <a:p>
                <a:r>
                  <a:rPr lang="de-DE" dirty="0"/>
                  <a:t>Standard </a:t>
                </a:r>
                <a:r>
                  <a:rPr lang="de-DE" dirty="0" err="1"/>
                  <a:t>deviation</a:t>
                </a:r>
                <a:r>
                  <a:rPr lang="de-DE" dirty="0"/>
                  <a:t>:</a:t>
                </a:r>
              </a:p>
              <a:p>
                <a:endParaRPr lang="de-DE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de-DE" dirty="0"/>
                  <a:t>=2,6907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90688"/>
                <a:ext cx="8588098" cy="4638449"/>
              </a:xfrm>
              <a:prstGeom prst="rect">
                <a:avLst/>
              </a:prstGeom>
              <a:blipFill>
                <a:blip r:embed="rId2"/>
                <a:stretch>
                  <a:fillRect l="-639" b="-68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838200" y="1615755"/>
            <a:ext cx="569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/>
              <a:t>How</a:t>
            </a:r>
            <a:r>
              <a:rPr lang="de-DE" sz="2800" b="1" dirty="0"/>
              <a:t> </a:t>
            </a:r>
            <a:r>
              <a:rPr lang="de-DE" sz="2800" b="1" dirty="0" err="1"/>
              <a:t>is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shape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distribution</a:t>
            </a:r>
            <a:r>
              <a:rPr lang="de-DE" sz="2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69475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1158</Words>
  <Application>Microsoft Office PowerPoint</Application>
  <PresentationFormat>Breitbild</PresentationFormat>
  <Paragraphs>337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CMSS8</vt:lpstr>
      <vt:lpstr>Office</vt:lpstr>
      <vt:lpstr>Satellitendaten in der Klimatologie</vt:lpstr>
      <vt:lpstr>Problem: Artifacts in Scatterometer Data</vt:lpstr>
      <vt:lpstr>Where do the structures come from? (1)</vt:lpstr>
      <vt:lpstr>Where do the structures come from? (2)</vt:lpstr>
      <vt:lpstr>Basic statistics (1)</vt:lpstr>
      <vt:lpstr>Basic statistics (2)</vt:lpstr>
      <vt:lpstr>Basic statistics (3)</vt:lpstr>
      <vt:lpstr>Dispersion measures (1)</vt:lpstr>
      <vt:lpstr>Dispersion measures (2)</vt:lpstr>
      <vt:lpstr>More time slices</vt:lpstr>
      <vt:lpstr>Back to the real data:</vt:lpstr>
      <vt:lpstr>Major ship routes: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Satellitendaten in der Klimatologie</dc:title>
  <dc:creator>Admin</dc:creator>
  <cp:lastModifiedBy>Qais Alftyani</cp:lastModifiedBy>
  <cp:revision>23</cp:revision>
  <dcterms:created xsi:type="dcterms:W3CDTF">2022-11-09T20:33:08Z</dcterms:created>
  <dcterms:modified xsi:type="dcterms:W3CDTF">2024-07-23T14:40:50Z</dcterms:modified>
</cp:coreProperties>
</file>